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9144000" cy="6858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Estadísticas por tipo de solicitud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A7F-49D3-9951-7E58D27DA90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A7F-49D3-9951-7E58D27DA903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A7F-49D3-9951-7E58D27DA903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A7F-49D3-9951-7E58D27DA903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A7F-49D3-9951-7E58D27DA903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9A7F-49D3-9951-7E58D27DA903}"/>
              </c:ext>
            </c:extLst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9A7F-49D3-9951-7E58D27DA90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Hoja1!$D$28:$D$34</c:f>
              <c:strCache>
                <c:ptCount val="7"/>
                <c:pt idx="0">
                  <c:v>CARTA</c:v>
                </c:pt>
                <c:pt idx="1">
                  <c:v>FAX</c:v>
                </c:pt>
                <c:pt idx="2">
                  <c:v>E-MAIL</c:v>
                </c:pt>
                <c:pt idx="3">
                  <c:v>INTERNET</c:v>
                </c:pt>
                <c:pt idx="4">
                  <c:v>PERSONAL</c:v>
                </c:pt>
                <c:pt idx="5">
                  <c:v>TELEFONICO</c:v>
                </c:pt>
                <c:pt idx="6">
                  <c:v>CHAT</c:v>
                </c:pt>
              </c:strCache>
            </c:strRef>
          </c:cat>
          <c:val>
            <c:numRef>
              <c:f>Hoja1!$E$28:$E$34</c:f>
              <c:numCache>
                <c:formatCode>General</c:formatCode>
                <c:ptCount val="7"/>
                <c:pt idx="0">
                  <c:v>6</c:v>
                </c:pt>
                <c:pt idx="1">
                  <c:v>1</c:v>
                </c:pt>
                <c:pt idx="2" formatCode="#,##0">
                  <c:v>8997</c:v>
                </c:pt>
                <c:pt idx="3">
                  <c:v>118</c:v>
                </c:pt>
                <c:pt idx="4">
                  <c:v>2131</c:v>
                </c:pt>
                <c:pt idx="5">
                  <c:v>28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A7F-49D3-9951-7E58D27DA90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800" b="1" i="0" u="none" strike="noStrike" baseline="0">
                <a:effectLst/>
              </a:rPr>
              <a:t>Estadística de solicitudes por Subdirección y Oficinas</a:t>
            </a:r>
            <a:endParaRPr lang="es-C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EBC-4FD5-9151-10B89893409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EBC-4FD5-9151-10B89893409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EBC-4FD5-9151-10B89893409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EBC-4FD5-9151-10B89893409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EBC-4FD5-9151-10B89893409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8EBC-4FD5-9151-10B89893409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8EBC-4FD5-9151-10B89893409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8EBC-4FD5-9151-10B89893409A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8EBC-4FD5-9151-10B89893409A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8EBC-4FD5-9151-10B89893409A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8EBC-4FD5-9151-10B89893409A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8EBC-4FD5-9151-10B89893409A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8EBC-4FD5-9151-10B89893409A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8EBC-4FD5-9151-10B89893409A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8EBC-4FD5-9151-10B89893409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Hoja1!$B$44:$B$58</c:f>
              <c:strCache>
                <c:ptCount val="15"/>
                <c:pt idx="0">
                  <c:v>SECRETARIA GENERAL</c:v>
                </c:pt>
                <c:pt idx="1">
                  <c:v>ORDENAMIENTO Y PLANIFICACIÓN INTEGRAL DEL ERRITORIO</c:v>
                </c:pt>
                <c:pt idx="2">
                  <c:v>OFICINA CONTROL DISCIPLINARIO INTERNO</c:v>
                </c:pt>
                <c:pt idx="3">
                  <c:v>OFICINA DE GESTIÓN SOCIAL Y AMBIENTAL</c:v>
                </c:pt>
                <c:pt idx="4">
                  <c:v>OFICINA  DE CONTROL INTERNO</c:v>
                </c:pt>
                <c:pt idx="5">
                  <c:v>OFICINA DE CONTRATACIÓN</c:v>
                </c:pt>
                <c:pt idx="6">
                  <c:v>OFICINA ASESORA DE DIRECCIONAMIENTO ESTRATEGICO INSTITUCIONAL</c:v>
                </c:pt>
                <c:pt idx="7">
                  <c:v>GESTIÓN INTEGRAL DE LA OFERTA AMBIENTAL</c:v>
                </c:pt>
                <c:pt idx="8">
                  <c:v>GESTIÓN DEL RIESGO Y SEGURIDAD TERRITORIAL</c:v>
                </c:pt>
                <c:pt idx="9">
                  <c:v>EVALUACIÓN Y CONTROL AMBIENTAL</c:v>
                </c:pt>
                <c:pt idx="10">
                  <c:v>DIRECCIÓN GENERAL</c:v>
                </c:pt>
                <c:pt idx="11">
                  <c:v>CONSEJO DIRECTIVO</c:v>
                </c:pt>
                <c:pt idx="12">
                  <c:v>CDMB</c:v>
                </c:pt>
                <c:pt idx="13">
                  <c:v>ASAMBLEA GENERAL</c:v>
                </c:pt>
                <c:pt idx="14">
                  <c:v>ADMINISTRATIVO(A) Y FINANCIERO(A)</c:v>
                </c:pt>
              </c:strCache>
            </c:strRef>
          </c:cat>
          <c:val>
            <c:numRef>
              <c:f>Hoja1!$C$44:$C$58</c:f>
              <c:numCache>
                <c:formatCode>General</c:formatCode>
                <c:ptCount val="15"/>
                <c:pt idx="0">
                  <c:v>1583</c:v>
                </c:pt>
                <c:pt idx="1">
                  <c:v>606</c:v>
                </c:pt>
                <c:pt idx="2">
                  <c:v>5</c:v>
                </c:pt>
                <c:pt idx="3">
                  <c:v>216</c:v>
                </c:pt>
                <c:pt idx="4">
                  <c:v>5</c:v>
                </c:pt>
                <c:pt idx="5">
                  <c:v>141</c:v>
                </c:pt>
                <c:pt idx="6">
                  <c:v>73</c:v>
                </c:pt>
                <c:pt idx="7">
                  <c:v>493</c:v>
                </c:pt>
                <c:pt idx="8">
                  <c:v>658</c:v>
                </c:pt>
                <c:pt idx="9">
                  <c:v>8646</c:v>
                </c:pt>
                <c:pt idx="10">
                  <c:v>41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743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8EBC-4FD5-9151-10B89893409A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0-8EBC-4FD5-9151-10B89893409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2-8EBC-4FD5-9151-10B89893409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4-8EBC-4FD5-9151-10B89893409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6-8EBC-4FD5-9151-10B89893409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8-8EBC-4FD5-9151-10B89893409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A-8EBC-4FD5-9151-10B89893409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C-8EBC-4FD5-9151-10B89893409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E-8EBC-4FD5-9151-10B89893409A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0-8EBC-4FD5-9151-10B89893409A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2-8EBC-4FD5-9151-10B89893409A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4-8EBC-4FD5-9151-10B89893409A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6-8EBC-4FD5-9151-10B89893409A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8-8EBC-4FD5-9151-10B89893409A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A-8EBC-4FD5-9151-10B89893409A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C-8EBC-4FD5-9151-10B89893409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Hoja1!$B$44:$B$58</c:f>
              <c:strCache>
                <c:ptCount val="15"/>
                <c:pt idx="0">
                  <c:v>SECRETARIA GENERAL</c:v>
                </c:pt>
                <c:pt idx="1">
                  <c:v>ORDENAMIENTO Y PLANIFICACIÓN INTEGRAL DEL ERRITORIO</c:v>
                </c:pt>
                <c:pt idx="2">
                  <c:v>OFICINA CONTROL DISCIPLINARIO INTERNO</c:v>
                </c:pt>
                <c:pt idx="3">
                  <c:v>OFICINA DE GESTIÓN SOCIAL Y AMBIENTAL</c:v>
                </c:pt>
                <c:pt idx="4">
                  <c:v>OFICINA  DE CONTROL INTERNO</c:v>
                </c:pt>
                <c:pt idx="5">
                  <c:v>OFICINA DE CONTRATACIÓN</c:v>
                </c:pt>
                <c:pt idx="6">
                  <c:v>OFICINA ASESORA DE DIRECCIONAMIENTO ESTRATEGICO INSTITUCIONAL</c:v>
                </c:pt>
                <c:pt idx="7">
                  <c:v>GESTIÓN INTEGRAL DE LA OFERTA AMBIENTAL</c:v>
                </c:pt>
                <c:pt idx="8">
                  <c:v>GESTIÓN DEL RIESGO Y SEGURIDAD TERRITORIAL</c:v>
                </c:pt>
                <c:pt idx="9">
                  <c:v>EVALUACIÓN Y CONTROL AMBIENTAL</c:v>
                </c:pt>
                <c:pt idx="10">
                  <c:v>DIRECCIÓN GENERAL</c:v>
                </c:pt>
                <c:pt idx="11">
                  <c:v>CONSEJO DIRECTIVO</c:v>
                </c:pt>
                <c:pt idx="12">
                  <c:v>CDMB</c:v>
                </c:pt>
                <c:pt idx="13">
                  <c:v>ASAMBLEA GENERAL</c:v>
                </c:pt>
                <c:pt idx="14">
                  <c:v>ADMINISTRATIVO(A) Y FINANCIERO(A)</c:v>
                </c:pt>
              </c:strCache>
            </c:strRef>
          </c:cat>
          <c:val>
            <c:numRef>
              <c:f>Hoja1!$D$44:$D$58</c:f>
              <c:numCache>
                <c:formatCode>0.00%</c:formatCode>
                <c:ptCount val="15"/>
                <c:pt idx="0">
                  <c:v>0.11979718480399576</c:v>
                </c:pt>
                <c:pt idx="1">
                  <c:v>4.5860451036779173E-2</c:v>
                </c:pt>
                <c:pt idx="2">
                  <c:v>3.7838655970939914E-4</c:v>
                </c:pt>
                <c:pt idx="3">
                  <c:v>1.6346299379446042E-2</c:v>
                </c:pt>
                <c:pt idx="4">
                  <c:v>3.7838655970939914E-4</c:v>
                </c:pt>
                <c:pt idx="5">
                  <c:v>1.0670500983805056E-2</c:v>
                </c:pt>
                <c:pt idx="6">
                  <c:v>5.5244437717572271E-3</c:v>
                </c:pt>
                <c:pt idx="7">
                  <c:v>3.7308914787346756E-2</c:v>
                </c:pt>
                <c:pt idx="8">
                  <c:v>4.9795671257756927E-2</c:v>
                </c:pt>
                <c:pt idx="9">
                  <c:v>0.65430603904949292</c:v>
                </c:pt>
                <c:pt idx="10">
                  <c:v>3.1027697896170727E-3</c:v>
                </c:pt>
                <c:pt idx="11">
                  <c:v>7.5677311941879825E-5</c:v>
                </c:pt>
                <c:pt idx="12">
                  <c:v>7.5677311941879825E-5</c:v>
                </c:pt>
                <c:pt idx="13">
                  <c:v>1.5135462388375965E-4</c:v>
                </c:pt>
                <c:pt idx="14">
                  <c:v>5.6228242772816711E-2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D-8EBC-4FD5-9151-10B89893409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685799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3999" cy="10287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401819" y="0"/>
            <a:ext cx="4742180" cy="59943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9088119" cy="1021079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0" y="53339"/>
            <a:ext cx="9143999" cy="9016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84705" y="389635"/>
            <a:ext cx="5899150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90370" y="2272918"/>
            <a:ext cx="5275580" cy="4053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mb.gov.co/" TargetMode="External"/><Relationship Id="rId2" Type="http://schemas.openxmlformats.org/officeDocument/2006/relationships/hyperlink" Target="mailto:info@cdmb.gov.co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hart" Target="../charts/chart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6857997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01819" y="0"/>
              <a:ext cx="4742180" cy="59943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9088119" cy="102107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53339"/>
              <a:ext cx="9143999" cy="901699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1208328" y="4093845"/>
            <a:ext cx="6768465" cy="1950534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98575" marR="5080" indent="-1280160">
              <a:lnSpc>
                <a:spcPts val="2980"/>
              </a:lnSpc>
              <a:spcBef>
                <a:spcPts val="210"/>
              </a:spcBef>
            </a:pPr>
            <a:r>
              <a:rPr sz="2500" b="1" spc="-30" dirty="0">
                <a:solidFill>
                  <a:srgbClr val="045F79"/>
                </a:solidFill>
                <a:latin typeface="Arial"/>
                <a:cs typeface="Arial"/>
              </a:rPr>
              <a:t>OFICIN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A</a:t>
            </a:r>
            <a:r>
              <a:rPr sz="2500" b="1" spc="-220" dirty="0">
                <a:solidFill>
                  <a:srgbClr val="045F79"/>
                </a:solidFill>
                <a:latin typeface="Arial"/>
                <a:cs typeface="Arial"/>
              </a:rPr>
              <a:t> </a:t>
            </a:r>
            <a:r>
              <a:rPr sz="2500" b="1" spc="-35" dirty="0">
                <a:solidFill>
                  <a:srgbClr val="045F79"/>
                </a:solidFill>
                <a:latin typeface="Arial"/>
                <a:cs typeface="Arial"/>
              </a:rPr>
              <a:t>D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E</a:t>
            </a:r>
            <a:r>
              <a:rPr sz="2500" b="1" spc="-45" dirty="0">
                <a:solidFill>
                  <a:srgbClr val="045F79"/>
                </a:solidFill>
                <a:latin typeface="Arial"/>
                <a:cs typeface="Arial"/>
              </a:rPr>
              <a:t> </a:t>
            </a:r>
            <a:r>
              <a:rPr sz="2500" b="1" spc="-30" dirty="0">
                <a:solidFill>
                  <a:srgbClr val="045F79"/>
                </a:solidFill>
                <a:latin typeface="Arial"/>
                <a:cs typeface="Arial"/>
              </a:rPr>
              <a:t>G</a:t>
            </a:r>
            <a:r>
              <a:rPr sz="2500" b="1" spc="-25" dirty="0">
                <a:solidFill>
                  <a:srgbClr val="045F79"/>
                </a:solidFill>
                <a:latin typeface="Arial"/>
                <a:cs typeface="Arial"/>
              </a:rPr>
              <a:t>ES</a:t>
            </a:r>
            <a:r>
              <a:rPr sz="2500" b="1" spc="-30" dirty="0">
                <a:solidFill>
                  <a:srgbClr val="045F79"/>
                </a:solidFill>
                <a:latin typeface="Arial"/>
                <a:cs typeface="Arial"/>
              </a:rPr>
              <a:t>TIÓ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N</a:t>
            </a:r>
            <a:r>
              <a:rPr sz="2500" b="1" spc="10" dirty="0">
                <a:solidFill>
                  <a:srgbClr val="045F79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045F79"/>
                </a:solidFill>
                <a:latin typeface="Arial"/>
                <a:cs typeface="Arial"/>
              </a:rPr>
              <a:t>S</a:t>
            </a:r>
            <a:r>
              <a:rPr sz="2500" b="1" spc="-15" dirty="0">
                <a:solidFill>
                  <a:srgbClr val="045F79"/>
                </a:solidFill>
                <a:latin typeface="Arial"/>
                <a:cs typeface="Arial"/>
              </a:rPr>
              <a:t>O</a:t>
            </a:r>
            <a:r>
              <a:rPr sz="2500" b="1" spc="-30" dirty="0">
                <a:solidFill>
                  <a:srgbClr val="045F79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045F79"/>
                </a:solidFill>
                <a:latin typeface="Arial"/>
                <a:cs typeface="Arial"/>
              </a:rPr>
              <a:t>I</a:t>
            </a:r>
            <a:r>
              <a:rPr sz="2500" b="1" spc="-20" dirty="0">
                <a:solidFill>
                  <a:srgbClr val="045F79"/>
                </a:solidFill>
                <a:latin typeface="Arial"/>
                <a:cs typeface="Arial"/>
              </a:rPr>
              <a:t>A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L</a:t>
            </a:r>
            <a:r>
              <a:rPr sz="2500" b="1" spc="-110" dirty="0">
                <a:solidFill>
                  <a:srgbClr val="045F79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Y</a:t>
            </a:r>
            <a:r>
              <a:rPr sz="2500" b="1" spc="-310" dirty="0">
                <a:solidFill>
                  <a:srgbClr val="045F79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045F79"/>
                </a:solidFill>
                <a:latin typeface="Arial"/>
                <a:cs typeface="Arial"/>
              </a:rPr>
              <a:t>A</a:t>
            </a:r>
            <a:r>
              <a:rPr sz="2500" b="1" spc="-35" dirty="0">
                <a:solidFill>
                  <a:srgbClr val="045F79"/>
                </a:solidFill>
                <a:latin typeface="Arial"/>
                <a:cs typeface="Arial"/>
              </a:rPr>
              <a:t>M</a:t>
            </a:r>
            <a:r>
              <a:rPr sz="2500" b="1" spc="-20" dirty="0">
                <a:solidFill>
                  <a:srgbClr val="045F79"/>
                </a:solidFill>
                <a:latin typeface="Arial"/>
                <a:cs typeface="Arial"/>
              </a:rPr>
              <a:t>B</a:t>
            </a:r>
            <a:r>
              <a:rPr sz="2500" b="1" spc="-30" dirty="0">
                <a:solidFill>
                  <a:srgbClr val="045F79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045F79"/>
                </a:solidFill>
                <a:latin typeface="Arial"/>
                <a:cs typeface="Arial"/>
              </a:rPr>
              <a:t>E</a:t>
            </a:r>
            <a:r>
              <a:rPr sz="2500" b="1" spc="-30" dirty="0">
                <a:solidFill>
                  <a:srgbClr val="045F79"/>
                </a:solidFill>
                <a:latin typeface="Arial"/>
                <a:cs typeface="Arial"/>
              </a:rPr>
              <a:t>N</a:t>
            </a:r>
            <a:r>
              <a:rPr sz="2500" b="1" spc="-20" dirty="0">
                <a:solidFill>
                  <a:srgbClr val="045F79"/>
                </a:solidFill>
                <a:latin typeface="Arial"/>
                <a:cs typeface="Arial"/>
              </a:rPr>
              <a:t>TA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L  ATENCIÓN</a:t>
            </a:r>
            <a:r>
              <a:rPr sz="2500" b="1" spc="-155" dirty="0">
                <a:solidFill>
                  <a:srgbClr val="045F79"/>
                </a:solidFill>
                <a:latin typeface="Arial"/>
                <a:cs typeface="Arial"/>
              </a:rPr>
              <a:t> </a:t>
            </a:r>
            <a:r>
              <a:rPr sz="2500" b="1" spc="-10" dirty="0">
                <a:solidFill>
                  <a:srgbClr val="045F79"/>
                </a:solidFill>
                <a:latin typeface="Arial"/>
                <a:cs typeface="Arial"/>
              </a:rPr>
              <a:t>AL</a:t>
            </a:r>
            <a:r>
              <a:rPr sz="2500" b="1" spc="-25" dirty="0">
                <a:solidFill>
                  <a:srgbClr val="045F79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CIUDADANO</a:t>
            </a:r>
            <a:endParaRPr sz="2500" dirty="0">
              <a:latin typeface="Arial"/>
              <a:cs typeface="Arial"/>
            </a:endParaRPr>
          </a:p>
          <a:p>
            <a:pPr marL="1983105">
              <a:lnSpc>
                <a:spcPts val="2915"/>
              </a:lnSpc>
            </a:pP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INFORME</a:t>
            </a:r>
            <a:r>
              <a:rPr sz="2500" b="1" spc="-15" dirty="0">
                <a:solidFill>
                  <a:srgbClr val="045F79"/>
                </a:solidFill>
                <a:latin typeface="Arial"/>
                <a:cs typeface="Arial"/>
              </a:rPr>
              <a:t> </a:t>
            </a:r>
            <a:r>
              <a:rPr lang="es-MX" sz="2500" b="1" spc="-5" dirty="0">
                <a:solidFill>
                  <a:srgbClr val="045F79"/>
                </a:solidFill>
                <a:latin typeface="Arial"/>
                <a:cs typeface="Arial"/>
              </a:rPr>
              <a:t>SEGUNDO</a:t>
            </a:r>
            <a:endParaRPr sz="2500" dirty="0">
              <a:latin typeface="Arial"/>
              <a:cs typeface="Arial"/>
            </a:endParaRPr>
          </a:p>
          <a:p>
            <a:pPr marL="12700" marR="590550">
              <a:lnSpc>
                <a:spcPts val="2980"/>
              </a:lnSpc>
              <a:spcBef>
                <a:spcPts val="125"/>
              </a:spcBef>
            </a:pP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SEMESTRE</a:t>
            </a:r>
            <a:r>
              <a:rPr sz="2500" b="1" spc="5" dirty="0">
                <a:solidFill>
                  <a:srgbClr val="045F79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2022</a:t>
            </a:r>
            <a:r>
              <a:rPr sz="2500" b="1" spc="25" dirty="0">
                <a:solidFill>
                  <a:srgbClr val="045F79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045F79"/>
                </a:solidFill>
                <a:latin typeface="Arial"/>
                <a:cs typeface="Arial"/>
              </a:rPr>
              <a:t>SOLICITUDES</a:t>
            </a:r>
            <a:r>
              <a:rPr sz="2500" b="1" spc="-180" dirty="0">
                <a:solidFill>
                  <a:srgbClr val="045F79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045F79"/>
                </a:solidFill>
                <a:latin typeface="Arial"/>
                <a:cs typeface="Arial"/>
              </a:rPr>
              <a:t>ACCESO </a:t>
            </a:r>
            <a:r>
              <a:rPr sz="2500" b="1" spc="-680" dirty="0">
                <a:solidFill>
                  <a:srgbClr val="045F79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A</a:t>
            </a:r>
            <a:r>
              <a:rPr sz="2500" b="1" spc="-195" dirty="0">
                <a:solidFill>
                  <a:srgbClr val="045F79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045F79"/>
                </a:solidFill>
                <a:latin typeface="Arial"/>
                <a:cs typeface="Arial"/>
              </a:rPr>
              <a:t>I</a:t>
            </a:r>
            <a:r>
              <a:rPr sz="2500" b="1" spc="-20" dirty="0">
                <a:solidFill>
                  <a:srgbClr val="045F79"/>
                </a:solidFill>
                <a:latin typeface="Arial"/>
                <a:cs typeface="Arial"/>
              </a:rPr>
              <a:t>NF</a:t>
            </a:r>
            <a:r>
              <a:rPr sz="2500" b="1" spc="-15" dirty="0">
                <a:solidFill>
                  <a:srgbClr val="045F79"/>
                </a:solidFill>
                <a:latin typeface="Arial"/>
                <a:cs typeface="Arial"/>
              </a:rPr>
              <a:t>O</a:t>
            </a:r>
            <a:r>
              <a:rPr sz="2500" b="1" spc="-20" dirty="0">
                <a:solidFill>
                  <a:srgbClr val="045F79"/>
                </a:solidFill>
                <a:latin typeface="Arial"/>
                <a:cs typeface="Arial"/>
              </a:rPr>
              <a:t>RMAC</a:t>
            </a:r>
            <a:r>
              <a:rPr sz="2500" b="1" spc="-15" dirty="0">
                <a:solidFill>
                  <a:srgbClr val="045F79"/>
                </a:solidFill>
                <a:latin typeface="Arial"/>
                <a:cs typeface="Arial"/>
              </a:rPr>
              <a:t>IÓ</a:t>
            </a:r>
            <a:r>
              <a:rPr sz="2500" b="1" spc="10" dirty="0">
                <a:solidFill>
                  <a:srgbClr val="045F79"/>
                </a:solidFill>
                <a:latin typeface="Arial"/>
                <a:cs typeface="Arial"/>
              </a:rPr>
              <a:t>N</a:t>
            </a:r>
            <a:r>
              <a:rPr lang="es-MX" sz="2500" b="1" spc="10" dirty="0">
                <a:solidFill>
                  <a:srgbClr val="045F79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0</a:t>
            </a:r>
            <a:r>
              <a:rPr sz="2500" b="1" dirty="0">
                <a:solidFill>
                  <a:srgbClr val="045F79"/>
                </a:solidFill>
                <a:latin typeface="Arial"/>
                <a:cs typeface="Arial"/>
              </a:rPr>
              <a:t>1</a:t>
            </a:r>
            <a:r>
              <a:rPr sz="2500" b="1" spc="-15" dirty="0">
                <a:solidFill>
                  <a:srgbClr val="045F79"/>
                </a:solidFill>
                <a:latin typeface="Arial"/>
                <a:cs typeface="Arial"/>
              </a:rPr>
              <a:t>/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0</a:t>
            </a:r>
            <a:r>
              <a:rPr lang="es-MX" sz="2500" b="1" spc="-5" dirty="0">
                <a:solidFill>
                  <a:srgbClr val="045F79"/>
                </a:solidFill>
                <a:latin typeface="Arial"/>
                <a:cs typeface="Arial"/>
              </a:rPr>
              <a:t>7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/2</a:t>
            </a:r>
            <a:r>
              <a:rPr sz="2500" b="1" dirty="0">
                <a:solidFill>
                  <a:srgbClr val="045F79"/>
                </a:solidFill>
                <a:latin typeface="Arial"/>
                <a:cs typeface="Arial"/>
              </a:rPr>
              <a:t>0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22</a:t>
            </a:r>
            <a:r>
              <a:rPr sz="2500" b="1" spc="-65" dirty="0">
                <a:solidFill>
                  <a:srgbClr val="045F79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–</a:t>
            </a:r>
            <a:r>
              <a:rPr sz="2500" b="1" spc="-20" dirty="0">
                <a:solidFill>
                  <a:srgbClr val="045F79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3</a:t>
            </a:r>
            <a:r>
              <a:rPr lang="es-MX" sz="2500" b="1" spc="-5" dirty="0">
                <a:solidFill>
                  <a:srgbClr val="045F79"/>
                </a:solidFill>
                <a:latin typeface="Arial"/>
                <a:cs typeface="Arial"/>
              </a:rPr>
              <a:t>1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/</a:t>
            </a:r>
            <a:r>
              <a:rPr lang="es-MX" sz="2500" b="1" spc="-5" dirty="0">
                <a:solidFill>
                  <a:srgbClr val="045F79"/>
                </a:solidFill>
                <a:latin typeface="Arial"/>
                <a:cs typeface="Arial"/>
              </a:rPr>
              <a:t>12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/2</a:t>
            </a:r>
            <a:r>
              <a:rPr sz="2500" b="1" dirty="0">
                <a:solidFill>
                  <a:srgbClr val="045F79"/>
                </a:solidFill>
                <a:latin typeface="Arial"/>
                <a:cs typeface="Arial"/>
              </a:rPr>
              <a:t>0</a:t>
            </a:r>
            <a:r>
              <a:rPr sz="2500" b="1" spc="-15" dirty="0">
                <a:solidFill>
                  <a:srgbClr val="045F79"/>
                </a:solidFill>
                <a:latin typeface="Arial"/>
                <a:cs typeface="Arial"/>
              </a:rPr>
              <a:t>2</a:t>
            </a:r>
            <a:r>
              <a:rPr sz="2500" b="1" spc="-5" dirty="0">
                <a:solidFill>
                  <a:srgbClr val="045F79"/>
                </a:solidFill>
                <a:latin typeface="Arial"/>
                <a:cs typeface="Arial"/>
              </a:rPr>
              <a:t>2</a:t>
            </a:r>
            <a:endParaRPr sz="2500" dirty="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126489" y="980058"/>
            <a:ext cx="7142480" cy="2758440"/>
            <a:chOff x="1126489" y="980058"/>
            <a:chExt cx="7142480" cy="2758440"/>
          </a:xfrm>
        </p:grpSpPr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26489" y="980058"/>
              <a:ext cx="6913880" cy="262128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3996689" y="3240658"/>
              <a:ext cx="4272280" cy="497840"/>
            </a:xfrm>
            <a:custGeom>
              <a:avLst/>
              <a:gdLst/>
              <a:ahLst/>
              <a:cxnLst/>
              <a:rect l="l" t="t" r="r" b="b"/>
              <a:pathLst>
                <a:path w="4272280" h="497839">
                  <a:moveTo>
                    <a:pt x="4272279" y="0"/>
                  </a:moveTo>
                  <a:lnTo>
                    <a:pt x="0" y="0"/>
                  </a:lnTo>
                  <a:lnTo>
                    <a:pt x="0" y="497839"/>
                  </a:lnTo>
                  <a:lnTo>
                    <a:pt x="4272279" y="497839"/>
                  </a:lnTo>
                  <a:lnTo>
                    <a:pt x="42722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5083" y="792225"/>
            <a:ext cx="8093075" cy="481862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59055" indent="-47625">
              <a:lnSpc>
                <a:spcPct val="100000"/>
              </a:lnSpc>
              <a:spcBef>
                <a:spcPts val="95"/>
              </a:spcBef>
              <a:tabLst>
                <a:tab pos="2431415" algn="l"/>
              </a:tabLst>
            </a:pPr>
            <a:r>
              <a:rPr sz="1600" spc="-5" dirty="0">
                <a:latin typeface="Arial MT"/>
                <a:cs typeface="Arial MT"/>
              </a:rPr>
              <a:t>El</a:t>
            </a:r>
            <a:r>
              <a:rPr sz="1600" spc="1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área</a:t>
            </a:r>
            <a:r>
              <a:rPr sz="1600" spc="15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1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atención</a:t>
            </a:r>
            <a:r>
              <a:rPr sz="1600" spc="19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al	ciudadano</a:t>
            </a:r>
            <a:r>
              <a:rPr sz="1600" spc="1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10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la</a:t>
            </a:r>
            <a:r>
              <a:rPr sz="1600" spc="1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CDMB</a:t>
            </a:r>
            <a:r>
              <a:rPr sz="1600" spc="9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cuenta</a:t>
            </a:r>
            <a:r>
              <a:rPr sz="1600" spc="1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</a:t>
            </a:r>
            <a:r>
              <a:rPr sz="1600" spc="1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los</a:t>
            </a:r>
            <a:r>
              <a:rPr sz="1600" spc="1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siguientes</a:t>
            </a:r>
            <a:r>
              <a:rPr sz="1600" spc="1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canales</a:t>
            </a:r>
            <a:r>
              <a:rPr sz="1600" spc="10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comunicación</a:t>
            </a:r>
            <a:r>
              <a:rPr sz="1600" spc="-7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para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atender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las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necesidades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las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distintas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partes</a:t>
            </a:r>
            <a:r>
              <a:rPr sz="1600" spc="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interesadas:</a:t>
            </a:r>
            <a:endParaRPr sz="16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2400" dirty="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buClr>
                <a:srgbClr val="09D0D9"/>
              </a:buClr>
              <a:buSzPct val="93750"/>
              <a:buFont typeface="Segoe UI Symbol"/>
              <a:buChar char="⚫"/>
              <a:tabLst>
                <a:tab pos="287020" algn="l"/>
              </a:tabLst>
            </a:pPr>
            <a:r>
              <a:rPr sz="1600" b="1" spc="-20" dirty="0">
                <a:latin typeface="Arial"/>
                <a:cs typeface="Arial"/>
              </a:rPr>
              <a:t>Co</a:t>
            </a:r>
            <a:r>
              <a:rPr sz="1600" b="1" spc="-15" dirty="0">
                <a:latin typeface="Arial"/>
                <a:cs typeface="Arial"/>
              </a:rPr>
              <a:t>r</a:t>
            </a:r>
            <a:r>
              <a:rPr sz="1600" b="1" spc="-5" dirty="0">
                <a:latin typeface="Arial"/>
                <a:cs typeface="Arial"/>
              </a:rPr>
              <a:t>r</a:t>
            </a:r>
            <a:r>
              <a:rPr sz="1600" b="1" spc="-15" dirty="0">
                <a:latin typeface="Arial"/>
                <a:cs typeface="Arial"/>
              </a:rPr>
              <a:t>e</a:t>
            </a:r>
            <a:r>
              <a:rPr sz="1600" b="1" spc="-5" dirty="0">
                <a:latin typeface="Arial"/>
                <a:cs typeface="Arial"/>
              </a:rPr>
              <a:t>o</a:t>
            </a:r>
            <a:r>
              <a:rPr sz="1600" b="1" spc="-110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e</a:t>
            </a:r>
            <a:r>
              <a:rPr sz="1600" b="1" spc="-5" dirty="0">
                <a:latin typeface="Arial"/>
                <a:cs typeface="Arial"/>
              </a:rPr>
              <a:t>l</a:t>
            </a:r>
            <a:r>
              <a:rPr sz="1600" b="1" spc="-20" dirty="0">
                <a:latin typeface="Arial"/>
                <a:cs typeface="Arial"/>
              </a:rPr>
              <a:t>e</a:t>
            </a:r>
            <a:r>
              <a:rPr sz="1600" b="1" spc="-5" dirty="0">
                <a:latin typeface="Arial"/>
                <a:cs typeface="Arial"/>
              </a:rPr>
              <a:t>c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5" dirty="0">
                <a:latin typeface="Arial"/>
                <a:cs typeface="Arial"/>
              </a:rPr>
              <a:t>r</a:t>
            </a:r>
            <a:r>
              <a:rPr sz="1600" b="1" spc="-5" dirty="0">
                <a:latin typeface="Arial"/>
                <a:cs typeface="Arial"/>
              </a:rPr>
              <a:t>ó</a:t>
            </a:r>
            <a:r>
              <a:rPr sz="1600" b="1" spc="-25" dirty="0">
                <a:latin typeface="Arial"/>
                <a:cs typeface="Arial"/>
              </a:rPr>
              <a:t>n</a:t>
            </a:r>
            <a:r>
              <a:rPr sz="1600" b="1" spc="-5" dirty="0">
                <a:latin typeface="Arial"/>
                <a:cs typeface="Arial"/>
              </a:rPr>
              <a:t>i</a:t>
            </a:r>
            <a:r>
              <a:rPr sz="1600" b="1" spc="-20" dirty="0">
                <a:latin typeface="Arial"/>
                <a:cs typeface="Arial"/>
              </a:rPr>
              <a:t>c</a:t>
            </a:r>
            <a:r>
              <a:rPr sz="1600" b="1" spc="-5" dirty="0">
                <a:latin typeface="Arial"/>
                <a:cs typeface="Arial"/>
              </a:rPr>
              <a:t>o:</a:t>
            </a:r>
            <a:r>
              <a:rPr sz="1600" b="1" spc="-60" dirty="0">
                <a:latin typeface="Arial"/>
                <a:cs typeface="Arial"/>
              </a:rPr>
              <a:t> 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  <a:hlinkClick r:id="rId2"/>
              </a:rPr>
              <a:t>info@cdm</a:t>
            </a:r>
            <a:r>
              <a:rPr sz="1600" u="heavy" spc="-2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  <a:hlinkClick r:id="rId2"/>
              </a:rPr>
              <a:t>b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  <a:hlinkClick r:id="rId2"/>
              </a:rPr>
              <a:t>.</a:t>
            </a:r>
            <a:r>
              <a:rPr sz="1600" u="heavy" spc="-2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  <a:hlinkClick r:id="rId2"/>
              </a:rPr>
              <a:t>g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  <a:hlinkClick r:id="rId2"/>
              </a:rPr>
              <a:t>ov</a:t>
            </a:r>
            <a:r>
              <a:rPr sz="1600" u="heavy" spc="-2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  <a:hlinkClick r:id="rId2"/>
              </a:rPr>
              <a:t>.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  <a:hlinkClick r:id="rId2"/>
              </a:rPr>
              <a:t>co</a:t>
            </a:r>
            <a:endParaRPr sz="1600" dirty="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360"/>
              </a:spcBef>
              <a:buClr>
                <a:srgbClr val="09D0D9"/>
              </a:buClr>
              <a:buSzPct val="93750"/>
              <a:buFont typeface="Segoe UI Symbol"/>
              <a:buChar char="⚫"/>
              <a:tabLst>
                <a:tab pos="287020" algn="l"/>
              </a:tabLst>
            </a:pPr>
            <a:r>
              <a:rPr sz="1600" b="1" spc="-5" dirty="0">
                <a:latin typeface="Arial"/>
                <a:cs typeface="Arial"/>
              </a:rPr>
              <a:t>Telefónica: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 MT"/>
                <a:cs typeface="Arial MT"/>
              </a:rPr>
              <a:t>línea</a:t>
            </a:r>
            <a:r>
              <a:rPr sz="1600" spc="-8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-10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celular</a:t>
            </a:r>
            <a:r>
              <a:rPr sz="1600" spc="-10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3187070030.</a:t>
            </a:r>
            <a:endParaRPr sz="1600" dirty="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375"/>
              </a:spcBef>
              <a:buClr>
                <a:srgbClr val="09D0D9"/>
              </a:buClr>
              <a:buSzPct val="93750"/>
              <a:buFont typeface="Segoe UI Symbol"/>
              <a:buChar char="⚫"/>
              <a:tabLst>
                <a:tab pos="287020" algn="l"/>
              </a:tabLst>
            </a:pPr>
            <a:r>
              <a:rPr sz="1600" b="1" spc="-5" dirty="0">
                <a:latin typeface="Arial"/>
                <a:cs typeface="Arial"/>
              </a:rPr>
              <a:t>Internet:</a:t>
            </a:r>
            <a:r>
              <a:rPr sz="1600" b="1" spc="-85" dirty="0">
                <a:latin typeface="Arial"/>
                <a:cs typeface="Arial"/>
              </a:rPr>
              <a:t> </a:t>
            </a:r>
            <a:r>
              <a:rPr sz="1600" spc="-10" dirty="0">
                <a:latin typeface="Arial MT"/>
                <a:cs typeface="Arial MT"/>
              </a:rPr>
              <a:t>Pagina</a:t>
            </a:r>
            <a:r>
              <a:rPr sz="1600" spc="-8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web</a:t>
            </a:r>
            <a:r>
              <a:rPr sz="1600" spc="-55" dirty="0">
                <a:latin typeface="Arial MT"/>
                <a:cs typeface="Arial MT"/>
              </a:rPr>
              <a:t> 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  <a:hlinkClick r:id="rId3"/>
              </a:rPr>
              <a:t>www.cdmb.gov.co</a:t>
            </a:r>
            <a:r>
              <a:rPr sz="1600" u="heavy" spc="1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  <a:hlinkClick r:id="rId3"/>
              </a:rPr>
              <a:t> </a:t>
            </a:r>
            <a:r>
              <a:rPr sz="1600" spc="-5" dirty="0">
                <a:latin typeface="Arial MT"/>
                <a:cs typeface="Arial MT"/>
              </a:rPr>
              <a:t>-</a:t>
            </a:r>
            <a:r>
              <a:rPr sz="1600" spc="-8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link</a:t>
            </a:r>
            <a:r>
              <a:rPr sz="1600" spc="-10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-6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PQRSD.</a:t>
            </a:r>
            <a:endParaRPr sz="1600" dirty="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360"/>
              </a:spcBef>
              <a:buClr>
                <a:srgbClr val="09D0D9"/>
              </a:buClr>
              <a:buSzPct val="93750"/>
              <a:buFont typeface="Segoe UI Symbol"/>
              <a:buChar char="⚫"/>
              <a:tabLst>
                <a:tab pos="287020" algn="l"/>
              </a:tabLst>
            </a:pPr>
            <a:r>
              <a:rPr sz="1600" b="1" spc="-15" dirty="0">
                <a:latin typeface="Arial"/>
                <a:cs typeface="Arial"/>
              </a:rPr>
              <a:t>Redes</a:t>
            </a:r>
            <a:r>
              <a:rPr sz="1600" b="1" spc="-105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sociales: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spc="-15" dirty="0">
                <a:latin typeface="Arial MT"/>
                <a:cs typeface="Arial MT"/>
              </a:rPr>
              <a:t>Facebook,</a:t>
            </a:r>
            <a:r>
              <a:rPr sz="1600" spc="-65" dirty="0">
                <a:latin typeface="Arial MT"/>
                <a:cs typeface="Arial MT"/>
              </a:rPr>
              <a:t> </a:t>
            </a:r>
            <a:r>
              <a:rPr sz="1600" spc="-15" dirty="0">
                <a:latin typeface="Arial MT"/>
                <a:cs typeface="Arial MT"/>
              </a:rPr>
              <a:t>Instagram,</a:t>
            </a:r>
            <a:r>
              <a:rPr sz="1600" spc="-6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Twitter,</a:t>
            </a:r>
            <a:r>
              <a:rPr sz="1600" spc="-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Chat,</a:t>
            </a:r>
            <a:r>
              <a:rPr sz="1600" spc="33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YouTube</a:t>
            </a:r>
            <a:r>
              <a:rPr sz="1600" spc="-6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y</a:t>
            </a:r>
            <a:r>
              <a:rPr sz="1600" spc="-7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OTROS</a:t>
            </a:r>
            <a:endParaRPr sz="1600" dirty="0">
              <a:latin typeface="Arial MT"/>
              <a:cs typeface="Arial MT"/>
            </a:endParaRPr>
          </a:p>
          <a:p>
            <a:pPr marL="286385" marR="5080" indent="66675" algn="just">
              <a:lnSpc>
                <a:spcPct val="99800"/>
              </a:lnSpc>
            </a:pPr>
            <a:endParaRPr lang="es-MX" sz="2350" dirty="0">
              <a:latin typeface="Arial MT"/>
              <a:cs typeface="Arial MT"/>
            </a:endParaRPr>
          </a:p>
          <a:p>
            <a:pPr marL="286385" marR="5080" indent="66675" algn="just">
              <a:lnSpc>
                <a:spcPct val="99800"/>
              </a:lnSpc>
            </a:pPr>
            <a:r>
              <a:rPr sz="2300" spc="-5" dirty="0">
                <a:latin typeface="Arial MT"/>
                <a:cs typeface="Arial MT"/>
              </a:rPr>
              <a:t>P</a:t>
            </a:r>
            <a:r>
              <a:rPr sz="1600" spc="-5" dirty="0">
                <a:latin typeface="Arial MT"/>
                <a:cs typeface="Arial MT"/>
              </a:rPr>
              <a:t>ara esta vigencia entre el </a:t>
            </a:r>
            <a:r>
              <a:rPr sz="1600" b="1" dirty="0">
                <a:latin typeface="Arial"/>
                <a:cs typeface="Arial"/>
              </a:rPr>
              <a:t>primero </a:t>
            </a:r>
            <a:r>
              <a:rPr sz="1600" b="1" spc="-5" dirty="0">
                <a:latin typeface="Arial"/>
                <a:cs typeface="Arial"/>
              </a:rPr>
              <a:t>(01) </a:t>
            </a:r>
            <a:r>
              <a:rPr sz="1600" b="1" dirty="0">
                <a:latin typeface="Arial"/>
                <a:cs typeface="Arial"/>
              </a:rPr>
              <a:t>de </a:t>
            </a:r>
            <a:r>
              <a:rPr lang="es-MX" sz="1600" b="1" spc="-5" dirty="0">
                <a:latin typeface="Arial"/>
                <a:cs typeface="Arial"/>
              </a:rPr>
              <a:t>julio</a:t>
            </a:r>
            <a:r>
              <a:rPr sz="1600" b="1" spc="-5" dirty="0">
                <a:latin typeface="Arial"/>
                <a:cs typeface="Arial"/>
              </a:rPr>
              <a:t> de 2022 al </a:t>
            </a:r>
            <a:r>
              <a:rPr sz="1600" b="1" spc="-5" dirty="0" err="1">
                <a:latin typeface="Arial"/>
                <a:cs typeface="Arial"/>
              </a:rPr>
              <a:t>treinta</a:t>
            </a:r>
            <a:r>
              <a:rPr lang="es-MX" sz="1600" b="1" spc="-5" dirty="0">
                <a:latin typeface="Arial"/>
                <a:cs typeface="Arial"/>
              </a:rPr>
              <a:t> y uno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(3</a:t>
            </a:r>
            <a:r>
              <a:rPr lang="es-MX" sz="1600" b="1" spc="-5" dirty="0">
                <a:latin typeface="Arial"/>
                <a:cs typeface="Arial"/>
              </a:rPr>
              <a:t>1</a:t>
            </a:r>
            <a:r>
              <a:rPr sz="1600" b="1" spc="-5" dirty="0">
                <a:latin typeface="Arial"/>
                <a:cs typeface="Arial"/>
              </a:rPr>
              <a:t>) </a:t>
            </a:r>
            <a:r>
              <a:rPr sz="1600" b="1" dirty="0">
                <a:latin typeface="Arial"/>
                <a:cs typeface="Arial"/>
              </a:rPr>
              <a:t>de</a:t>
            </a:r>
            <a:r>
              <a:rPr lang="es-MX" sz="1600" b="1" dirty="0">
                <a:latin typeface="Arial"/>
                <a:cs typeface="Arial"/>
              </a:rPr>
              <a:t> diciembre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del </a:t>
            </a:r>
            <a:r>
              <a:rPr sz="1600" b="1" dirty="0">
                <a:latin typeface="Arial"/>
                <a:cs typeface="Arial"/>
              </a:rPr>
              <a:t>2022 </a:t>
            </a:r>
            <a:r>
              <a:rPr sz="1600" spc="-5" dirty="0">
                <a:latin typeface="Arial MT"/>
                <a:cs typeface="Arial MT"/>
              </a:rPr>
              <a:t>la CDMB </a:t>
            </a:r>
            <a:r>
              <a:rPr lang="es-MX" sz="1600" spc="-5" dirty="0">
                <a:latin typeface="Arial MT"/>
                <a:cs typeface="Arial MT"/>
              </a:rPr>
              <a:t> hace reapertura de la oficina de atención al ciudadano por tanto se inicia la a</a:t>
            </a:r>
            <a:r>
              <a:rPr sz="1600" spc="-5" dirty="0" err="1">
                <a:latin typeface="Arial MT"/>
                <a:cs typeface="Arial MT"/>
              </a:rPr>
              <a:t>tención</a:t>
            </a:r>
            <a:r>
              <a:rPr sz="1600" spc="-5" dirty="0">
                <a:latin typeface="Arial MT"/>
                <a:cs typeface="Arial MT"/>
              </a:rPr>
              <a:t> presencial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al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público al igual </a:t>
            </a:r>
            <a:r>
              <a:rPr sz="1600" dirty="0">
                <a:latin typeface="Arial MT"/>
                <a:cs typeface="Arial MT"/>
              </a:rPr>
              <a:t>que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la </a:t>
            </a:r>
            <a:r>
              <a:rPr sz="1600" spc="-5" dirty="0">
                <a:latin typeface="Arial MT"/>
                <a:cs typeface="Arial MT"/>
              </a:rPr>
              <a:t>radicación de </a:t>
            </a:r>
            <a:r>
              <a:rPr lang="es-MX" sz="1600" spc="-5" dirty="0">
                <a:latin typeface="Arial MT"/>
                <a:cs typeface="Arial MT"/>
              </a:rPr>
              <a:t>PQRSD </a:t>
            </a:r>
            <a:r>
              <a:rPr sz="1600" spc="-5" dirty="0" err="1">
                <a:latin typeface="Arial MT"/>
                <a:cs typeface="Arial MT"/>
              </a:rPr>
              <a:t>presencial</a:t>
            </a:r>
            <a:r>
              <a:rPr lang="es-MX" sz="1600" spc="-5" dirty="0">
                <a:latin typeface="Arial MT"/>
                <a:cs typeface="Arial MT"/>
              </a:rPr>
              <a:t>.</a:t>
            </a:r>
          </a:p>
          <a:p>
            <a:pPr marL="286385" marR="5080" indent="66675" algn="just">
              <a:lnSpc>
                <a:spcPct val="99800"/>
              </a:lnSpc>
            </a:pPr>
            <a:endParaRPr sz="2450" dirty="0">
              <a:latin typeface="Arial MT"/>
              <a:cs typeface="Arial MT"/>
            </a:endParaRPr>
          </a:p>
          <a:p>
            <a:pPr marL="286385" marR="13335" algn="just">
              <a:lnSpc>
                <a:spcPts val="1910"/>
              </a:lnSpc>
            </a:pPr>
            <a:r>
              <a:rPr sz="1600" spc="-5" dirty="0">
                <a:latin typeface="Arial MT"/>
                <a:cs typeface="Arial MT"/>
              </a:rPr>
              <a:t>Durante este periodo se siguieron manteniendo activos los medios digitales, tales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como: correo electrónico, página web, redes sociales, adicionalmente se habilitó la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línea</a:t>
            </a:r>
            <a:r>
              <a:rPr sz="1600" spc="-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celular</a:t>
            </a:r>
            <a:r>
              <a:rPr sz="1600" spc="-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3187070030 y el</a:t>
            </a:r>
            <a:r>
              <a:rPr sz="1600" spc="-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conmutador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con</a:t>
            </a:r>
            <a:r>
              <a:rPr sz="1600" spc="-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la</a:t>
            </a:r>
            <a:r>
              <a:rPr sz="1600" spc="-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actualización</a:t>
            </a:r>
            <a:r>
              <a:rPr sz="1600" spc="-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que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se</a:t>
            </a:r>
            <a:r>
              <a:rPr sz="1600" spc="-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realizó</a:t>
            </a:r>
            <a:r>
              <a:rPr sz="1600" spc="-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 </a:t>
            </a:r>
            <a:r>
              <a:rPr sz="1600" spc="-43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la línea, el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PBX (607)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6970241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y la línea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gratuita 01-8000-18527.</a:t>
            </a:r>
            <a:endParaRPr sz="16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4227" y="1083309"/>
            <a:ext cx="80321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solidFill>
                  <a:srgbClr val="045F79"/>
                </a:solidFill>
              </a:rPr>
              <a:t>INDICADORES</a:t>
            </a:r>
            <a:r>
              <a:rPr sz="2400" spc="10" dirty="0">
                <a:solidFill>
                  <a:srgbClr val="045F79"/>
                </a:solidFill>
              </a:rPr>
              <a:t> </a:t>
            </a:r>
            <a:r>
              <a:rPr sz="2400" spc="-15" dirty="0">
                <a:solidFill>
                  <a:srgbClr val="045F79"/>
                </a:solidFill>
              </a:rPr>
              <a:t>OFICINA</a:t>
            </a:r>
            <a:r>
              <a:rPr sz="2400" spc="-155" dirty="0">
                <a:solidFill>
                  <a:srgbClr val="045F79"/>
                </a:solidFill>
              </a:rPr>
              <a:t> </a:t>
            </a:r>
            <a:r>
              <a:rPr sz="2400" spc="-5" dirty="0">
                <a:solidFill>
                  <a:srgbClr val="045F79"/>
                </a:solidFill>
              </a:rPr>
              <a:t>DE</a:t>
            </a:r>
            <a:r>
              <a:rPr sz="2400" spc="-140" dirty="0">
                <a:solidFill>
                  <a:srgbClr val="045F79"/>
                </a:solidFill>
              </a:rPr>
              <a:t> </a:t>
            </a:r>
            <a:r>
              <a:rPr sz="2400" spc="-10" dirty="0">
                <a:solidFill>
                  <a:srgbClr val="045F79"/>
                </a:solidFill>
              </a:rPr>
              <a:t>ATENCIÓN</a:t>
            </a:r>
            <a:r>
              <a:rPr sz="2400" spc="-75" dirty="0">
                <a:solidFill>
                  <a:srgbClr val="045F79"/>
                </a:solidFill>
              </a:rPr>
              <a:t> </a:t>
            </a:r>
            <a:r>
              <a:rPr sz="2400" spc="-5" dirty="0">
                <a:solidFill>
                  <a:srgbClr val="045F79"/>
                </a:solidFill>
              </a:rPr>
              <a:t>AL</a:t>
            </a:r>
            <a:r>
              <a:rPr sz="2400" spc="-30" dirty="0">
                <a:solidFill>
                  <a:srgbClr val="045F79"/>
                </a:solidFill>
              </a:rPr>
              <a:t> </a:t>
            </a:r>
            <a:r>
              <a:rPr sz="2400" spc="-10" dirty="0">
                <a:solidFill>
                  <a:srgbClr val="045F79"/>
                </a:solidFill>
              </a:rPr>
              <a:t>CIUDADANO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401827" y="1720342"/>
            <a:ext cx="8091170" cy="37237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0355" algn="ctr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ADED"/>
                </a:solidFill>
                <a:latin typeface="Arial"/>
                <a:cs typeface="Arial"/>
              </a:rPr>
              <a:t>ESTADÍSTICAS</a:t>
            </a:r>
            <a:r>
              <a:rPr sz="2000" b="1" spc="-35" dirty="0">
                <a:solidFill>
                  <a:srgbClr val="00ADED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ADED"/>
                </a:solidFill>
                <a:latin typeface="Arial"/>
                <a:cs typeface="Arial"/>
              </a:rPr>
              <a:t>POR</a:t>
            </a:r>
            <a:r>
              <a:rPr sz="2000" b="1" spc="-125" dirty="0">
                <a:solidFill>
                  <a:srgbClr val="00ADED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ADED"/>
                </a:solidFill>
                <a:latin typeface="Arial"/>
                <a:cs typeface="Arial"/>
              </a:rPr>
              <a:t>TIPO</a:t>
            </a:r>
            <a:r>
              <a:rPr sz="2000" b="1" spc="-125" dirty="0">
                <a:solidFill>
                  <a:srgbClr val="00ADED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solidFill>
                  <a:srgbClr val="00ADED"/>
                </a:solidFill>
                <a:latin typeface="Arial"/>
                <a:cs typeface="Arial"/>
              </a:rPr>
              <a:t>DE</a:t>
            </a:r>
            <a:r>
              <a:rPr sz="2000" b="1" spc="-110" dirty="0">
                <a:solidFill>
                  <a:srgbClr val="00ADED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ADED"/>
                </a:solidFill>
                <a:latin typeface="Arial"/>
                <a:cs typeface="Arial"/>
              </a:rPr>
              <a:t>SOLICITUD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250" dirty="0">
              <a:latin typeface="Arial"/>
              <a:cs typeface="Arial"/>
            </a:endParaRPr>
          </a:p>
          <a:p>
            <a:pPr marL="12700" marR="6985" algn="just">
              <a:lnSpc>
                <a:spcPct val="99300"/>
              </a:lnSpc>
            </a:pPr>
            <a:r>
              <a:rPr sz="1800" spc="-5" dirty="0">
                <a:latin typeface="Arial MT"/>
                <a:cs typeface="Arial MT"/>
              </a:rPr>
              <a:t>Teniendo en cuenta </a:t>
            </a:r>
            <a:r>
              <a:rPr sz="1800" dirty="0">
                <a:latin typeface="Arial MT"/>
                <a:cs typeface="Arial MT"/>
              </a:rPr>
              <a:t>los </a:t>
            </a:r>
            <a:r>
              <a:rPr sz="1800" spc="-5" dirty="0">
                <a:latin typeface="Arial MT"/>
                <a:cs typeface="Arial MT"/>
              </a:rPr>
              <a:t>cambios que, como resultado de la crisis sanitaria, se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realizaron</a:t>
            </a:r>
            <a:r>
              <a:rPr sz="1800" spc="-6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para</a:t>
            </a:r>
            <a:r>
              <a:rPr sz="1800" spc="-6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dar</a:t>
            </a:r>
            <a:r>
              <a:rPr sz="1800" spc="-6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respuesta</a:t>
            </a:r>
            <a:r>
              <a:rPr sz="1800" spc="-4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spc="-7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las</a:t>
            </a:r>
            <a:r>
              <a:rPr sz="1800" spc="-6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PQRSD</a:t>
            </a:r>
            <a:r>
              <a:rPr sz="1800" spc="-6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de</a:t>
            </a:r>
            <a:r>
              <a:rPr sz="1800" spc="-6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las</a:t>
            </a:r>
            <a:r>
              <a:rPr sz="1800" spc="-6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diferentes</a:t>
            </a:r>
            <a:r>
              <a:rPr sz="1800" spc="-5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partes</a:t>
            </a:r>
            <a:r>
              <a:rPr sz="1800" spc="-6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interesadas,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continuación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relacionan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las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estadísticas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</a:t>
            </a:r>
            <a:r>
              <a:rPr sz="1800" dirty="0">
                <a:latin typeface="Arial MT"/>
                <a:cs typeface="Arial MT"/>
              </a:rPr>
              <a:t> atención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según</a:t>
            </a:r>
            <a:r>
              <a:rPr sz="1800" dirty="0">
                <a:latin typeface="Arial MT"/>
                <a:cs typeface="Arial MT"/>
              </a:rPr>
              <a:t> el tipo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 </a:t>
            </a:r>
            <a:r>
              <a:rPr sz="1800" spc="-49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solicitud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y/o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servicio,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en</a:t>
            </a:r>
            <a:r>
              <a:rPr sz="1800" dirty="0">
                <a:latin typeface="Arial MT"/>
                <a:cs typeface="Arial MT"/>
              </a:rPr>
              <a:t> el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periodo</a:t>
            </a:r>
            <a:r>
              <a:rPr sz="1800" dirty="0">
                <a:latin typeface="Arial MT"/>
                <a:cs typeface="Arial MT"/>
              </a:rPr>
              <a:t> comprendido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entre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 err="1">
                <a:latin typeface="Arial MT"/>
                <a:cs typeface="Arial MT"/>
              </a:rPr>
              <a:t>el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b="1" spc="-5" dirty="0">
                <a:latin typeface="Arial"/>
                <a:cs typeface="Arial"/>
              </a:rPr>
              <a:t>01/0</a:t>
            </a:r>
            <a:r>
              <a:rPr lang="es-MX" sz="1800" b="1" spc="-5" dirty="0">
                <a:latin typeface="Arial"/>
                <a:cs typeface="Arial"/>
              </a:rPr>
              <a:t>7</a:t>
            </a:r>
            <a:r>
              <a:rPr sz="1800" b="1" spc="-5" dirty="0">
                <a:latin typeface="Arial"/>
                <a:cs typeface="Arial"/>
              </a:rPr>
              <a:t>/2022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dirty="0">
                <a:latin typeface="Arial MT"/>
                <a:cs typeface="Arial MT"/>
              </a:rPr>
              <a:t>al 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b="1" spc="-5" dirty="0">
                <a:latin typeface="Arial"/>
                <a:cs typeface="Arial"/>
              </a:rPr>
              <a:t>3</a:t>
            </a:r>
            <a:r>
              <a:rPr lang="es-MX" sz="1800" b="1" spc="-5" dirty="0">
                <a:latin typeface="Arial"/>
                <a:cs typeface="Arial"/>
              </a:rPr>
              <a:t>1</a:t>
            </a:r>
            <a:r>
              <a:rPr sz="1800" b="1" spc="-5" dirty="0">
                <a:latin typeface="Arial"/>
                <a:cs typeface="Arial"/>
              </a:rPr>
              <a:t>/0</a:t>
            </a:r>
            <a:r>
              <a:rPr lang="es-MX" sz="1800" b="1" spc="-5" dirty="0">
                <a:latin typeface="Arial"/>
                <a:cs typeface="Arial"/>
              </a:rPr>
              <a:t>7</a:t>
            </a:r>
            <a:r>
              <a:rPr sz="1800" b="1" spc="-5" dirty="0">
                <a:latin typeface="Arial"/>
                <a:cs typeface="Arial"/>
              </a:rPr>
              <a:t>/2022.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 dirty="0">
              <a:latin typeface="Arial"/>
              <a:cs typeface="Arial"/>
            </a:endParaRPr>
          </a:p>
          <a:p>
            <a:pPr marL="12700" marR="5080" algn="just">
              <a:lnSpc>
                <a:spcPct val="99500"/>
              </a:lnSpc>
            </a:pPr>
            <a:r>
              <a:rPr sz="1800" spc="-5" dirty="0">
                <a:latin typeface="Arial MT"/>
                <a:cs typeface="Arial MT"/>
              </a:rPr>
              <a:t>Durante </a:t>
            </a:r>
            <a:r>
              <a:rPr sz="1800" dirty="0">
                <a:latin typeface="Arial MT"/>
                <a:cs typeface="Arial MT"/>
              </a:rPr>
              <a:t>este </a:t>
            </a:r>
            <a:r>
              <a:rPr sz="1800" spc="-5" dirty="0">
                <a:latin typeface="Arial MT"/>
                <a:cs typeface="Arial MT"/>
              </a:rPr>
              <a:t>periodo se recibieron aproximadamente </a:t>
            </a:r>
            <a:r>
              <a:rPr sz="1800" dirty="0">
                <a:latin typeface="Arial MT"/>
                <a:cs typeface="Arial MT"/>
              </a:rPr>
              <a:t>(1</a:t>
            </a:r>
            <a:r>
              <a:rPr lang="es-MX" sz="1800" dirty="0">
                <a:latin typeface="Arial MT"/>
                <a:cs typeface="Arial MT"/>
              </a:rPr>
              <a:t>3.214</a:t>
            </a:r>
            <a:r>
              <a:rPr sz="1800" dirty="0">
                <a:latin typeface="Arial MT"/>
                <a:cs typeface="Arial MT"/>
              </a:rPr>
              <a:t>) </a:t>
            </a:r>
            <a:r>
              <a:rPr sz="1800" spc="-5" dirty="0">
                <a:latin typeface="Arial MT"/>
                <a:cs typeface="Arial MT"/>
              </a:rPr>
              <a:t>solicitudes de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atención, las </a:t>
            </a:r>
            <a:r>
              <a:rPr sz="1800" dirty="0">
                <a:latin typeface="Arial MT"/>
                <a:cs typeface="Arial MT"/>
              </a:rPr>
              <a:t>cuales </a:t>
            </a:r>
            <a:r>
              <a:rPr sz="1800" spc="-5" dirty="0">
                <a:latin typeface="Arial MT"/>
                <a:cs typeface="Arial MT"/>
              </a:rPr>
              <a:t>fueron registradas </a:t>
            </a:r>
            <a:r>
              <a:rPr sz="1800" dirty="0">
                <a:latin typeface="Arial MT"/>
                <a:cs typeface="Arial MT"/>
              </a:rPr>
              <a:t>en el </a:t>
            </a:r>
            <a:r>
              <a:rPr sz="1800" spc="-5" dirty="0">
                <a:latin typeface="Arial MT"/>
                <a:cs typeface="Arial MT"/>
              </a:rPr>
              <a:t>Sistema </a:t>
            </a:r>
            <a:r>
              <a:rPr sz="1800" dirty="0">
                <a:latin typeface="Arial MT"/>
                <a:cs typeface="Arial MT"/>
              </a:rPr>
              <a:t>de </a:t>
            </a:r>
            <a:r>
              <a:rPr sz="1800" spc="-5" dirty="0">
                <a:latin typeface="Arial MT"/>
                <a:cs typeface="Arial MT"/>
              </a:rPr>
              <a:t>Correspondencia </a:t>
            </a:r>
            <a:r>
              <a:rPr sz="1800" dirty="0">
                <a:latin typeface="Arial MT"/>
                <a:cs typeface="Arial MT"/>
              </a:rPr>
              <a:t>(SIC) </a:t>
            </a:r>
            <a:r>
              <a:rPr sz="1800" spc="-49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para</a:t>
            </a:r>
            <a:r>
              <a:rPr sz="1800" spc="-4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su</a:t>
            </a:r>
            <a:r>
              <a:rPr sz="1800" spc="-4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respectivo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trámite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y</a:t>
            </a:r>
            <a:r>
              <a:rPr sz="1800" spc="-4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respuesta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oportuna</a:t>
            </a:r>
            <a:r>
              <a:rPr sz="1800" spc="-4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en</a:t>
            </a:r>
            <a:r>
              <a:rPr sz="1800" spc="-4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cumplimiento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los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procesos </a:t>
            </a:r>
            <a:r>
              <a:rPr sz="1800" spc="-49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con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relación</a:t>
            </a:r>
            <a:r>
              <a:rPr sz="1800" spc="-3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con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partes</a:t>
            </a:r>
            <a:r>
              <a:rPr sz="1800" spc="459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interesadas.</a:t>
            </a:r>
            <a:endParaRPr sz="18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1573" y="680973"/>
            <a:ext cx="59969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ADED"/>
                </a:solidFill>
              </a:rPr>
              <a:t>ESTADÍSTICAS</a:t>
            </a:r>
            <a:r>
              <a:rPr sz="2400" spc="-40" dirty="0">
                <a:solidFill>
                  <a:srgbClr val="00ADED"/>
                </a:solidFill>
              </a:rPr>
              <a:t> </a:t>
            </a:r>
            <a:r>
              <a:rPr sz="2400" dirty="0">
                <a:solidFill>
                  <a:srgbClr val="00ADED"/>
                </a:solidFill>
              </a:rPr>
              <a:t>POR</a:t>
            </a:r>
            <a:r>
              <a:rPr sz="2400" spc="-105" dirty="0">
                <a:solidFill>
                  <a:srgbClr val="00ADED"/>
                </a:solidFill>
              </a:rPr>
              <a:t> </a:t>
            </a:r>
            <a:r>
              <a:rPr sz="2400" dirty="0">
                <a:solidFill>
                  <a:srgbClr val="00ADED"/>
                </a:solidFill>
              </a:rPr>
              <a:t>TIPO</a:t>
            </a:r>
            <a:r>
              <a:rPr sz="2400" spc="-100" dirty="0">
                <a:solidFill>
                  <a:srgbClr val="00ADED"/>
                </a:solidFill>
              </a:rPr>
              <a:t> </a:t>
            </a:r>
            <a:r>
              <a:rPr sz="2400" spc="-5" dirty="0">
                <a:solidFill>
                  <a:srgbClr val="00ADED"/>
                </a:solidFill>
              </a:rPr>
              <a:t>DE</a:t>
            </a:r>
            <a:r>
              <a:rPr sz="2400" spc="-120" dirty="0">
                <a:solidFill>
                  <a:srgbClr val="00ADED"/>
                </a:solidFill>
              </a:rPr>
              <a:t> </a:t>
            </a:r>
            <a:r>
              <a:rPr sz="2400" dirty="0">
                <a:solidFill>
                  <a:srgbClr val="00ADED"/>
                </a:solidFill>
              </a:rPr>
              <a:t>SOLICITUD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432308" y="4956809"/>
            <a:ext cx="8202295" cy="16030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90269">
              <a:lnSpc>
                <a:spcPct val="100000"/>
              </a:lnSpc>
              <a:spcBef>
                <a:spcPts val="100"/>
              </a:spcBef>
            </a:pPr>
            <a:r>
              <a:rPr sz="1100" i="1" spc="-10" dirty="0">
                <a:latin typeface="Arial"/>
                <a:cs typeface="Arial"/>
              </a:rPr>
              <a:t>Fuente:</a:t>
            </a:r>
            <a:r>
              <a:rPr sz="1100" i="1" spc="-6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CDMB</a:t>
            </a:r>
            <a:r>
              <a:rPr sz="1100" i="1" spc="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-Sistema</a:t>
            </a:r>
            <a:r>
              <a:rPr sz="1100" i="1" spc="-4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de Correspondencia</a:t>
            </a:r>
            <a:r>
              <a:rPr sz="1100" i="1" spc="-1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-</a:t>
            </a:r>
            <a:r>
              <a:rPr sz="1100" i="1" spc="-3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Indicadores</a:t>
            </a:r>
            <a:r>
              <a:rPr sz="1100" i="1" spc="-1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Generales</a:t>
            </a:r>
            <a:r>
              <a:rPr sz="1100" i="1" spc="-4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Oficina</a:t>
            </a:r>
            <a:r>
              <a:rPr sz="1100" i="1" spc="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de Atención</a:t>
            </a:r>
            <a:r>
              <a:rPr sz="1100" i="1" spc="-3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al</a:t>
            </a:r>
            <a:r>
              <a:rPr sz="1100" i="1" spc="-1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Ciudadano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 dirty="0">
              <a:latin typeface="Arial"/>
              <a:cs typeface="Arial"/>
            </a:endParaRPr>
          </a:p>
          <a:p>
            <a:pPr marL="12700" marR="5080" algn="just">
              <a:lnSpc>
                <a:spcPts val="1910"/>
              </a:lnSpc>
            </a:pPr>
            <a:r>
              <a:rPr sz="1600" spc="-5" dirty="0">
                <a:latin typeface="Arial MT"/>
                <a:cs typeface="Arial MT"/>
              </a:rPr>
              <a:t>De acuerdo con la gráfica de estadísticas por tipo de solicitud, se evidencia que </a:t>
            </a:r>
            <a:r>
              <a:rPr sz="1600" spc="-5" dirty="0" err="1">
                <a:latin typeface="Arial MT"/>
                <a:cs typeface="Arial MT"/>
              </a:rPr>
              <a:t>el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lang="es-MX" sz="1600" spc="-5" dirty="0">
                <a:latin typeface="Arial MT"/>
                <a:cs typeface="Arial MT"/>
              </a:rPr>
              <a:t>80</a:t>
            </a:r>
            <a:r>
              <a:rPr sz="1600" spc="-5" dirty="0">
                <a:latin typeface="Arial MT"/>
                <a:cs typeface="Arial MT"/>
              </a:rPr>
              <a:t>% de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los usuarios de la Corporación realizaron las PQRSD a través del correo electrónico,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 err="1">
                <a:latin typeface="Arial MT"/>
                <a:cs typeface="Arial MT"/>
              </a:rPr>
              <a:t>seguido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lang="es-MX" sz="1600" spc="-5" dirty="0">
                <a:latin typeface="Arial MT"/>
                <a:cs typeface="Arial MT"/>
              </a:rPr>
              <a:t>de forma presencial</a:t>
            </a:r>
            <a:r>
              <a:rPr sz="1600" spc="-5" dirty="0">
                <a:latin typeface="Arial MT"/>
                <a:cs typeface="Arial MT"/>
              </a:rPr>
              <a:t> con un </a:t>
            </a:r>
            <a:r>
              <a:rPr lang="es-MX" sz="1600" spc="-5" dirty="0">
                <a:latin typeface="Arial MT"/>
                <a:cs typeface="Arial MT"/>
              </a:rPr>
              <a:t>19</a:t>
            </a:r>
            <a:r>
              <a:rPr sz="1600" dirty="0">
                <a:latin typeface="Arial MT"/>
                <a:cs typeface="Arial MT"/>
              </a:rPr>
              <a:t>% </a:t>
            </a:r>
            <a:r>
              <a:rPr sz="1600" spc="-5" dirty="0">
                <a:latin typeface="Arial MT"/>
                <a:cs typeface="Arial MT"/>
              </a:rPr>
              <a:t>y con bajo </a:t>
            </a:r>
            <a:r>
              <a:rPr sz="1600" spc="-5" dirty="0" err="1">
                <a:latin typeface="Arial MT"/>
                <a:cs typeface="Arial MT"/>
              </a:rPr>
              <a:t>porcentaje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lang="es-MX" sz="1600" spc="-5" dirty="0">
                <a:latin typeface="Arial MT"/>
                <a:cs typeface="Arial MT"/>
              </a:rPr>
              <a:t>por e-mail</a:t>
            </a:r>
            <a:r>
              <a:rPr sz="1600" spc="-5" dirty="0">
                <a:latin typeface="Arial MT"/>
                <a:cs typeface="Arial MT"/>
              </a:rPr>
              <a:t> y carta</a:t>
            </a:r>
            <a:r>
              <a:rPr lang="es-MX" sz="1600" spc="-5" dirty="0">
                <a:latin typeface="Arial MT"/>
                <a:cs typeface="Arial MT"/>
              </a:rPr>
              <a:t>s</a:t>
            </a:r>
            <a:r>
              <a:rPr sz="1600" spc="-5" dirty="0">
                <a:latin typeface="Arial MT"/>
                <a:cs typeface="Arial MT"/>
              </a:rPr>
              <a:t>, según los datos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registrados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en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el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sistema.</a:t>
            </a:r>
            <a:endParaRPr sz="1600" dirty="0">
              <a:latin typeface="Arial MT"/>
              <a:cs typeface="Arial M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377053" y="1642617"/>
            <a:ext cx="20827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0%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730621" y="1673098"/>
            <a:ext cx="20827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3%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402704" y="1703577"/>
            <a:ext cx="20827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1%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622030" y="1715465"/>
            <a:ext cx="14859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onstantia"/>
                <a:cs typeface="Constantia"/>
              </a:rPr>
              <a:t>e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684901" y="2153538"/>
            <a:ext cx="20827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0%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881496" y="3976497"/>
            <a:ext cx="2794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sz="1000" b="1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43" name="Gráfico 42">
            <a:extLst>
              <a:ext uri="{FF2B5EF4-FFF2-40B4-BE49-F238E27FC236}">
                <a16:creationId xmlns:a16="http://schemas.microsoft.com/office/drawing/2014/main" id="{0BABF9F5-FB5D-44EB-881E-F672302099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0963677"/>
              </p:ext>
            </p:extLst>
          </p:nvPr>
        </p:nvGraphicFramePr>
        <p:xfrm>
          <a:off x="4198620" y="1618612"/>
          <a:ext cx="4572000" cy="309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6" name="Tabla 45">
            <a:extLst>
              <a:ext uri="{FF2B5EF4-FFF2-40B4-BE49-F238E27FC236}">
                <a16:creationId xmlns:a16="http://schemas.microsoft.com/office/drawing/2014/main" id="{06A5E53A-B6AB-4C24-BAB2-21D2525538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442924"/>
              </p:ext>
            </p:extLst>
          </p:nvPr>
        </p:nvGraphicFramePr>
        <p:xfrm>
          <a:off x="525209" y="1640065"/>
          <a:ext cx="3528122" cy="3095624"/>
        </p:xfrm>
        <a:graphic>
          <a:graphicData uri="http://schemas.openxmlformats.org/drawingml/2006/table">
            <a:tbl>
              <a:tblPr firstRow="1" bandRow="1"/>
              <a:tblGrid>
                <a:gridCol w="2171470">
                  <a:extLst>
                    <a:ext uri="{9D8B030D-6E8A-4147-A177-3AD203B41FA5}">
                      <a16:colId xmlns:a16="http://schemas.microsoft.com/office/drawing/2014/main" val="556199477"/>
                    </a:ext>
                  </a:extLst>
                </a:gridCol>
                <a:gridCol w="1356652">
                  <a:extLst>
                    <a:ext uri="{9D8B030D-6E8A-4147-A177-3AD203B41FA5}">
                      <a16:colId xmlns:a16="http://schemas.microsoft.com/office/drawing/2014/main" val="3241378331"/>
                    </a:ext>
                  </a:extLst>
                </a:gridCol>
              </a:tblGrid>
              <a:tr h="38695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TIPO DE SOLICITUD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CANTIDAD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163151"/>
                  </a:ext>
                </a:extLst>
              </a:tr>
              <a:tr h="38695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363419"/>
                  </a:ext>
                </a:extLst>
              </a:tr>
              <a:tr h="38695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4977547"/>
                  </a:ext>
                </a:extLst>
              </a:tr>
              <a:tr h="38695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E-MAIL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308543"/>
                  </a:ext>
                </a:extLst>
              </a:tr>
              <a:tr h="38695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24766"/>
                  </a:ext>
                </a:extLst>
              </a:tr>
              <a:tr h="38695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220304"/>
                  </a:ext>
                </a:extLst>
              </a:tr>
              <a:tr h="38695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TELEFONICO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5906120"/>
                  </a:ext>
                </a:extLst>
              </a:tr>
              <a:tr h="38695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4670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0636" y="676402"/>
            <a:ext cx="54229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ADED"/>
                </a:solidFill>
              </a:rPr>
              <a:t>ESTADÍSTICAS</a:t>
            </a:r>
            <a:r>
              <a:rPr sz="2400" spc="-45" dirty="0">
                <a:solidFill>
                  <a:srgbClr val="00ADED"/>
                </a:solidFill>
              </a:rPr>
              <a:t> </a:t>
            </a:r>
            <a:r>
              <a:rPr sz="2400" dirty="0">
                <a:solidFill>
                  <a:srgbClr val="00ADED"/>
                </a:solidFill>
              </a:rPr>
              <a:t>POR</a:t>
            </a:r>
            <a:r>
              <a:rPr sz="2400" spc="-120" dirty="0">
                <a:solidFill>
                  <a:srgbClr val="00ADED"/>
                </a:solidFill>
              </a:rPr>
              <a:t> </a:t>
            </a:r>
            <a:r>
              <a:rPr sz="2400" spc="-5" dirty="0">
                <a:solidFill>
                  <a:srgbClr val="00ADED"/>
                </a:solidFill>
              </a:rPr>
              <a:t>SUBDIRECCIÓN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516127" y="1221993"/>
            <a:ext cx="7849870" cy="996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5080" indent="-274320" algn="just">
              <a:lnSpc>
                <a:spcPct val="99400"/>
              </a:lnSpc>
              <a:spcBef>
                <a:spcPts val="105"/>
              </a:spcBef>
              <a:buClr>
                <a:srgbClr val="09D0D9"/>
              </a:buClr>
              <a:buSzPct val="93750"/>
              <a:buFont typeface="Segoe UI Symbol"/>
              <a:buChar char="⚫"/>
              <a:tabLst>
                <a:tab pos="287020" algn="l"/>
              </a:tabLst>
            </a:pPr>
            <a:r>
              <a:rPr sz="1600" spc="-5" dirty="0">
                <a:latin typeface="Arial MT"/>
                <a:cs typeface="Arial MT"/>
              </a:rPr>
              <a:t>Desde </a:t>
            </a:r>
            <a:r>
              <a:rPr sz="1600" dirty="0">
                <a:latin typeface="Arial MT"/>
                <a:cs typeface="Arial MT"/>
              </a:rPr>
              <a:t>la </a:t>
            </a:r>
            <a:r>
              <a:rPr sz="1600" spc="-5" dirty="0">
                <a:latin typeface="Arial MT"/>
                <a:cs typeface="Arial MT"/>
              </a:rPr>
              <a:t>oficina de Atención a ciudadano </a:t>
            </a:r>
            <a:r>
              <a:rPr sz="1600" dirty="0">
                <a:latin typeface="Arial MT"/>
                <a:cs typeface="Arial MT"/>
              </a:rPr>
              <a:t>se </a:t>
            </a:r>
            <a:r>
              <a:rPr sz="1600" spc="-5" dirty="0">
                <a:latin typeface="Arial MT"/>
                <a:cs typeface="Arial MT"/>
              </a:rPr>
              <a:t>canalizan las PQRSD de las diferentes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partes interesadas, a continuación </a:t>
            </a:r>
            <a:r>
              <a:rPr sz="1600" dirty="0">
                <a:latin typeface="Arial MT"/>
                <a:cs typeface="Arial MT"/>
              </a:rPr>
              <a:t>se </a:t>
            </a:r>
            <a:r>
              <a:rPr sz="1600" spc="-5" dirty="0">
                <a:latin typeface="Arial MT"/>
                <a:cs typeface="Arial MT"/>
              </a:rPr>
              <a:t>relacionan </a:t>
            </a:r>
            <a:r>
              <a:rPr sz="1600" dirty="0">
                <a:latin typeface="Arial MT"/>
                <a:cs typeface="Arial MT"/>
              </a:rPr>
              <a:t>las </a:t>
            </a:r>
            <a:r>
              <a:rPr sz="1600" spc="-5" dirty="0">
                <a:latin typeface="Arial MT"/>
                <a:cs typeface="Arial MT"/>
              </a:rPr>
              <a:t>estadísticas de solicitudes </a:t>
            </a:r>
            <a:r>
              <a:rPr sz="1600" spc="-10" dirty="0">
                <a:latin typeface="Arial MT"/>
                <a:cs typeface="Arial MT"/>
              </a:rPr>
              <a:t>y/o </a:t>
            </a:r>
            <a:r>
              <a:rPr sz="1600" spc="-5" dirty="0">
                <a:latin typeface="Arial MT"/>
                <a:cs typeface="Arial MT"/>
              </a:rPr>
              <a:t> servicios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por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subdirección,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en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el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periodo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comprendido</a:t>
            </a:r>
            <a:r>
              <a:rPr sz="1600" dirty="0">
                <a:latin typeface="Arial MT"/>
                <a:cs typeface="Arial MT"/>
              </a:rPr>
              <a:t> entre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 err="1">
                <a:latin typeface="Arial MT"/>
                <a:cs typeface="Arial MT"/>
              </a:rPr>
              <a:t>el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b="1" spc="-5" dirty="0">
                <a:latin typeface="Arial"/>
                <a:cs typeface="Arial"/>
              </a:rPr>
              <a:t>01/0</a:t>
            </a:r>
            <a:r>
              <a:rPr lang="es-MX" sz="1600" b="1" spc="-5" dirty="0">
                <a:latin typeface="Arial"/>
                <a:cs typeface="Arial"/>
              </a:rPr>
              <a:t>7</a:t>
            </a:r>
            <a:r>
              <a:rPr sz="1600" b="1" spc="-5" dirty="0">
                <a:latin typeface="Arial"/>
                <a:cs typeface="Arial"/>
              </a:rPr>
              <a:t>/2022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5" dirty="0">
                <a:latin typeface="Arial"/>
                <a:cs typeface="Arial"/>
              </a:rPr>
              <a:t>al 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3</a:t>
            </a:r>
            <a:r>
              <a:rPr lang="es-MX" sz="1600" b="1" spc="-5" dirty="0">
                <a:latin typeface="Arial"/>
                <a:cs typeface="Arial"/>
              </a:rPr>
              <a:t>1</a:t>
            </a:r>
            <a:r>
              <a:rPr sz="1600" b="1" spc="-5" dirty="0">
                <a:latin typeface="Arial"/>
                <a:cs typeface="Arial"/>
              </a:rPr>
              <a:t>/</a:t>
            </a:r>
            <a:r>
              <a:rPr lang="es-MX" sz="1600" b="1" spc="-5" dirty="0">
                <a:latin typeface="Arial"/>
                <a:cs typeface="Arial"/>
              </a:rPr>
              <a:t>12</a:t>
            </a:r>
            <a:r>
              <a:rPr sz="1600" b="1" spc="-5" dirty="0">
                <a:latin typeface="Arial"/>
                <a:cs typeface="Arial"/>
              </a:rPr>
              <a:t>/2022</a:t>
            </a:r>
            <a:r>
              <a:rPr sz="1600" spc="-5" dirty="0">
                <a:latin typeface="Arial MT"/>
                <a:cs typeface="Arial MT"/>
              </a:rPr>
              <a:t>.</a:t>
            </a:r>
            <a:endParaRPr sz="1600" dirty="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9551" y="6426200"/>
            <a:ext cx="7698105" cy="337820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>
              <a:lnSpc>
                <a:spcPct val="95700"/>
              </a:lnSpc>
              <a:spcBef>
                <a:spcPts val="145"/>
              </a:spcBef>
            </a:pPr>
            <a:r>
              <a:rPr sz="900" b="1" dirty="0">
                <a:latin typeface="Arial"/>
                <a:cs typeface="Arial"/>
              </a:rPr>
              <a:t>Nota: </a:t>
            </a:r>
            <a:r>
              <a:rPr sz="900" spc="-5" dirty="0">
                <a:latin typeface="Arial MT"/>
                <a:cs typeface="Arial MT"/>
              </a:rPr>
              <a:t>Si éste Total </a:t>
            </a:r>
            <a:r>
              <a:rPr sz="900" spc="-10" dirty="0">
                <a:latin typeface="Arial MT"/>
                <a:cs typeface="Arial MT"/>
              </a:rPr>
              <a:t>es Mayor </a:t>
            </a:r>
            <a:r>
              <a:rPr sz="900" spc="-5" dirty="0">
                <a:latin typeface="Arial MT"/>
                <a:cs typeface="Arial MT"/>
              </a:rPr>
              <a:t>al </a:t>
            </a:r>
            <a:r>
              <a:rPr sz="900" b="1" dirty="0">
                <a:latin typeface="Arial"/>
                <a:cs typeface="Arial"/>
              </a:rPr>
              <a:t>Total de </a:t>
            </a:r>
            <a:r>
              <a:rPr sz="900" b="1" spc="-5" dirty="0">
                <a:latin typeface="Arial"/>
                <a:cs typeface="Arial"/>
              </a:rPr>
              <a:t>Estadísticas </a:t>
            </a:r>
            <a:r>
              <a:rPr sz="900" b="1" dirty="0">
                <a:latin typeface="Arial"/>
                <a:cs typeface="Arial"/>
              </a:rPr>
              <a:t>por </a:t>
            </a:r>
            <a:r>
              <a:rPr sz="900" b="1" spc="-5" dirty="0">
                <a:latin typeface="Arial"/>
                <a:cs typeface="Arial"/>
              </a:rPr>
              <a:t>Tipo </a:t>
            </a:r>
            <a:r>
              <a:rPr sz="900" b="1" dirty="0">
                <a:latin typeface="Arial"/>
                <a:cs typeface="Arial"/>
              </a:rPr>
              <a:t>de </a:t>
            </a:r>
            <a:r>
              <a:rPr sz="900" b="1" spc="-5" dirty="0">
                <a:latin typeface="Arial"/>
                <a:cs typeface="Arial"/>
              </a:rPr>
              <a:t>Solicitudes </a:t>
            </a:r>
            <a:r>
              <a:rPr sz="900" spc="-5" dirty="0">
                <a:latin typeface="Arial MT"/>
                <a:cs typeface="Arial MT"/>
              </a:rPr>
              <a:t>es debido a que algunos radicados tuvieron los dos tipos de respuesta </a:t>
            </a:r>
            <a:r>
              <a:rPr sz="900" dirty="0">
                <a:latin typeface="Arial MT"/>
                <a:cs typeface="Arial MT"/>
              </a:rPr>
              <a:t>y </a:t>
            </a:r>
            <a:r>
              <a:rPr sz="900" spc="-23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adicionalmente</a:t>
            </a:r>
            <a:r>
              <a:rPr sz="900" spc="-9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un</a:t>
            </a:r>
            <a:r>
              <a:rPr sz="900" spc="-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radicado</a:t>
            </a:r>
            <a:r>
              <a:rPr sz="900" spc="-5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puede</a:t>
            </a:r>
            <a:r>
              <a:rPr sz="900" spc="-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tener</a:t>
            </a:r>
            <a:r>
              <a:rPr sz="900" spc="-7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varias</a:t>
            </a:r>
            <a:r>
              <a:rPr sz="900" spc="-4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respuestas</a:t>
            </a:r>
            <a:r>
              <a:rPr sz="1200" spc="-5" dirty="0">
                <a:latin typeface="Arial MT"/>
                <a:cs typeface="Arial MT"/>
              </a:rPr>
              <a:t>.</a:t>
            </a:r>
            <a:endParaRPr sz="1200">
              <a:latin typeface="Arial MT"/>
              <a:cs typeface="Arial MT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1D5E254C-56E0-4221-AD7D-4739905EC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228475"/>
              </p:ext>
            </p:extLst>
          </p:nvPr>
        </p:nvGraphicFramePr>
        <p:xfrm>
          <a:off x="770635" y="2218309"/>
          <a:ext cx="7595361" cy="3963295"/>
        </p:xfrm>
        <a:graphic>
          <a:graphicData uri="http://schemas.openxmlformats.org/drawingml/2006/table">
            <a:tbl>
              <a:tblPr/>
              <a:tblGrid>
                <a:gridCol w="6079773">
                  <a:extLst>
                    <a:ext uri="{9D8B030D-6E8A-4147-A177-3AD203B41FA5}">
                      <a16:colId xmlns:a16="http://schemas.microsoft.com/office/drawing/2014/main" val="3623371146"/>
                    </a:ext>
                  </a:extLst>
                </a:gridCol>
                <a:gridCol w="1515588">
                  <a:extLst>
                    <a:ext uri="{9D8B030D-6E8A-4147-A177-3AD203B41FA5}">
                      <a16:colId xmlns:a16="http://schemas.microsoft.com/office/drawing/2014/main" val="1605427712"/>
                    </a:ext>
                  </a:extLst>
                </a:gridCol>
              </a:tblGrid>
              <a:tr h="23313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ESTADISTICA POR SUBDIRECCIÓN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CANTIDAD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739315"/>
                  </a:ext>
                </a:extLst>
              </a:tr>
              <a:tr h="23313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SECRETARIA GENERAL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1583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255121"/>
                  </a:ext>
                </a:extLst>
              </a:tr>
              <a:tr h="23313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ORDENAMIENTO Y PLANIFICACIÓN INTEGRAL DEL ERRITORIO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349178"/>
                  </a:ext>
                </a:extLst>
              </a:tr>
              <a:tr h="23313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CONTROL DISCIPLINARIO INTERNO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274829"/>
                  </a:ext>
                </a:extLst>
              </a:tr>
              <a:tr h="23313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GESTIÓN SOCIAL Y AMBIENTAL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4392426"/>
                  </a:ext>
                </a:extLst>
              </a:tr>
              <a:tr h="23313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 DE CONTROL INTERNO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160596"/>
                  </a:ext>
                </a:extLst>
              </a:tr>
              <a:tr h="23313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CONTRATACIÓN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7987769"/>
                  </a:ext>
                </a:extLst>
              </a:tr>
              <a:tr h="23313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ASESORA DE DIRECCIONAMIENTO ESTRATEGICO INSTITUCIONAL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725432"/>
                  </a:ext>
                </a:extLst>
              </a:tr>
              <a:tr h="23313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INTEGRAL DE LA OFERTA AMBIENTAL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013228"/>
                  </a:ext>
                </a:extLst>
              </a:tr>
              <a:tr h="23313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DEL RIESGO Y SEGURIDAD TERRITORIAL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46069"/>
                  </a:ext>
                </a:extLst>
              </a:tr>
              <a:tr h="23313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Y CONTROL AMBIENTAL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8646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324382"/>
                  </a:ext>
                </a:extLst>
              </a:tr>
              <a:tr h="23313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662935"/>
                  </a:ext>
                </a:extLst>
              </a:tr>
              <a:tr h="23313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DIRECTIVO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4671095"/>
                  </a:ext>
                </a:extLst>
              </a:tr>
              <a:tr h="23313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CDMB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024051"/>
                  </a:ext>
                </a:extLst>
              </a:tr>
              <a:tr h="23313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ASAMBLEA GENERAL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3965124"/>
                  </a:ext>
                </a:extLst>
              </a:tr>
              <a:tr h="23313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ADMINISTRATIVO(A) Y FINANCIERO(A)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744060"/>
                  </a:ext>
                </a:extLst>
              </a:tr>
              <a:tr h="23313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13214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924033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6857997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01819" y="0"/>
              <a:ext cx="4742180" cy="59943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9088119" cy="102107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53339"/>
              <a:ext cx="9143999" cy="901699"/>
            </a:xfrm>
            <a:prstGeom prst="rect">
              <a:avLst/>
            </a:prstGeom>
          </p:spPr>
        </p:pic>
      </p:grpSp>
      <p:sp>
        <p:nvSpPr>
          <p:cNvPr id="77" name="object 77"/>
          <p:cNvSpPr txBox="1"/>
          <p:nvPr/>
        </p:nvSpPr>
        <p:spPr>
          <a:xfrm>
            <a:off x="2790189" y="1000404"/>
            <a:ext cx="433705" cy="45529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238125">
              <a:lnSpc>
                <a:spcPct val="100000"/>
              </a:lnSpc>
              <a:spcBef>
                <a:spcPts val="590"/>
              </a:spcBef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1%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1%</a:t>
            </a:r>
            <a:endParaRPr sz="10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532633" y="1577086"/>
            <a:ext cx="20827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3%</a:t>
            </a:r>
            <a:endParaRPr sz="10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895726" y="1494790"/>
            <a:ext cx="5162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6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r>
              <a:rPr sz="10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262" baseline="2777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1500" b="1" spc="-247" baseline="2777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1500" b="1" spc="-262" baseline="2777" dirty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r>
              <a:rPr sz="1500" b="1" spc="-7" baseline="2777" dirty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500" baseline="2777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154682" y="1744725"/>
            <a:ext cx="20827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4%</a:t>
            </a:r>
            <a:endParaRPr sz="10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183763" y="1700529"/>
            <a:ext cx="20827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0%</a:t>
            </a:r>
            <a:endParaRPr sz="10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828545" y="1976373"/>
            <a:ext cx="20827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3%</a:t>
            </a:r>
            <a:endParaRPr sz="10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511553" y="2344038"/>
            <a:ext cx="20827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5%</a:t>
            </a:r>
            <a:endParaRPr sz="10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156512" y="3244723"/>
            <a:ext cx="2794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0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645278" y="4639436"/>
            <a:ext cx="2794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10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833119" y="6320738"/>
            <a:ext cx="69970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10" dirty="0">
                <a:latin typeface="Arial"/>
                <a:cs typeface="Arial"/>
              </a:rPr>
              <a:t>Fuente:</a:t>
            </a:r>
            <a:r>
              <a:rPr sz="1200" i="1" spc="-15" dirty="0">
                <a:latin typeface="Arial"/>
                <a:cs typeface="Arial"/>
              </a:rPr>
              <a:t> CDMB</a:t>
            </a:r>
            <a:r>
              <a:rPr sz="1200" i="1" spc="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-Sistema </a:t>
            </a:r>
            <a:r>
              <a:rPr sz="1200" i="1" spc="-10" dirty="0">
                <a:latin typeface="Arial"/>
                <a:cs typeface="Arial"/>
              </a:rPr>
              <a:t>de</a:t>
            </a:r>
            <a:r>
              <a:rPr sz="1200" i="1" dirty="0">
                <a:latin typeface="Arial"/>
                <a:cs typeface="Arial"/>
              </a:rPr>
              <a:t> </a:t>
            </a:r>
            <a:r>
              <a:rPr sz="1200" i="1" spc="-10" dirty="0">
                <a:latin typeface="Arial"/>
                <a:cs typeface="Arial"/>
              </a:rPr>
              <a:t>Correspondencia</a:t>
            </a:r>
            <a:r>
              <a:rPr sz="1200" i="1" spc="-6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–</a:t>
            </a:r>
            <a:r>
              <a:rPr sz="1200" i="1" spc="25" dirty="0">
                <a:latin typeface="Arial"/>
                <a:cs typeface="Arial"/>
              </a:rPr>
              <a:t> </a:t>
            </a:r>
            <a:r>
              <a:rPr sz="1200" i="1" spc="-10" dirty="0">
                <a:latin typeface="Arial"/>
                <a:cs typeface="Arial"/>
              </a:rPr>
              <a:t>Indicadores</a:t>
            </a:r>
            <a:r>
              <a:rPr sz="1200" i="1" spc="-70" dirty="0">
                <a:latin typeface="Arial"/>
                <a:cs typeface="Arial"/>
              </a:rPr>
              <a:t> </a:t>
            </a:r>
            <a:r>
              <a:rPr sz="1200" i="1" spc="-10" dirty="0">
                <a:latin typeface="Arial"/>
                <a:cs typeface="Arial"/>
              </a:rPr>
              <a:t>Generales</a:t>
            </a:r>
            <a:r>
              <a:rPr sz="1200" i="1" spc="-15" dirty="0">
                <a:latin typeface="Arial"/>
                <a:cs typeface="Arial"/>
              </a:rPr>
              <a:t> </a:t>
            </a:r>
            <a:r>
              <a:rPr sz="1200" i="1" spc="-10" dirty="0">
                <a:latin typeface="Arial"/>
                <a:cs typeface="Arial"/>
              </a:rPr>
              <a:t>Oficina</a:t>
            </a:r>
            <a:r>
              <a:rPr sz="1200" i="1" spc="-55" dirty="0">
                <a:latin typeface="Arial"/>
                <a:cs typeface="Arial"/>
              </a:rPr>
              <a:t> </a:t>
            </a:r>
            <a:r>
              <a:rPr sz="1200" i="1" spc="-10" dirty="0">
                <a:latin typeface="Arial"/>
                <a:cs typeface="Arial"/>
              </a:rPr>
              <a:t>de</a:t>
            </a:r>
            <a:r>
              <a:rPr sz="1200" i="1" spc="-75" dirty="0">
                <a:latin typeface="Arial"/>
                <a:cs typeface="Arial"/>
              </a:rPr>
              <a:t> </a:t>
            </a:r>
            <a:r>
              <a:rPr sz="1200" i="1" spc="-10" dirty="0">
                <a:latin typeface="Arial"/>
                <a:cs typeface="Arial"/>
              </a:rPr>
              <a:t>Atención</a:t>
            </a:r>
            <a:r>
              <a:rPr sz="1200" i="1" spc="-5" dirty="0">
                <a:latin typeface="Arial"/>
                <a:cs typeface="Arial"/>
              </a:rPr>
              <a:t> al</a:t>
            </a:r>
            <a:r>
              <a:rPr sz="1200" i="1" spc="-15" dirty="0">
                <a:latin typeface="Arial"/>
                <a:cs typeface="Arial"/>
              </a:rPr>
              <a:t> </a:t>
            </a:r>
            <a:r>
              <a:rPr sz="1200" i="1" spc="-10" dirty="0">
                <a:latin typeface="Arial"/>
                <a:cs typeface="Arial"/>
              </a:rPr>
              <a:t>Ciudadano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90" name="Gráfico 89">
            <a:extLst>
              <a:ext uri="{FF2B5EF4-FFF2-40B4-BE49-F238E27FC236}">
                <a16:creationId xmlns:a16="http://schemas.microsoft.com/office/drawing/2014/main" id="{9BFECFEF-11BA-42CE-A86A-5BE667B930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6389876"/>
              </p:ext>
            </p:extLst>
          </p:nvPr>
        </p:nvGraphicFramePr>
        <p:xfrm>
          <a:off x="228600" y="328983"/>
          <a:ext cx="8686800" cy="5946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399722"/>
              </p:ext>
            </p:extLst>
          </p:nvPr>
        </p:nvGraphicFramePr>
        <p:xfrm>
          <a:off x="1737614" y="1184402"/>
          <a:ext cx="5682615" cy="30242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3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9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141">
                <a:tc>
                  <a:txBody>
                    <a:bodyPr/>
                    <a:lstStyle/>
                    <a:p>
                      <a:pPr marL="542290">
                        <a:lnSpc>
                          <a:spcPts val="3140"/>
                        </a:lnSpc>
                      </a:pPr>
                      <a:r>
                        <a:rPr sz="2800" b="1" spc="-5" dirty="0">
                          <a:solidFill>
                            <a:srgbClr val="045F79"/>
                          </a:solidFill>
                          <a:latin typeface="Calibri"/>
                          <a:cs typeface="Calibri"/>
                        </a:rPr>
                        <a:t>OP</a:t>
                      </a:r>
                      <a:r>
                        <a:rPr sz="2800" b="1" spc="5" dirty="0">
                          <a:solidFill>
                            <a:srgbClr val="045F79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2800" b="1" dirty="0">
                          <a:solidFill>
                            <a:srgbClr val="045F79"/>
                          </a:solidFill>
                          <a:latin typeface="Calibri"/>
                          <a:cs typeface="Calibri"/>
                        </a:rPr>
                        <a:t>RTU</a:t>
                      </a:r>
                      <a:r>
                        <a:rPr sz="2800" b="1" spc="-30" dirty="0">
                          <a:solidFill>
                            <a:srgbClr val="045F79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2800" b="1" dirty="0">
                          <a:solidFill>
                            <a:srgbClr val="045F79"/>
                          </a:solidFill>
                          <a:latin typeface="Calibri"/>
                          <a:cs typeface="Calibri"/>
                        </a:rPr>
                        <a:t>IDAD</a:t>
                      </a:r>
                      <a:r>
                        <a:rPr sz="2800" b="1" spc="-95" dirty="0">
                          <a:solidFill>
                            <a:srgbClr val="045F7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800" b="1" spc="-15" dirty="0">
                          <a:solidFill>
                            <a:srgbClr val="045F79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2800" b="1" dirty="0">
                          <a:solidFill>
                            <a:srgbClr val="045F79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2800" b="1" spc="-135" dirty="0">
                          <a:solidFill>
                            <a:srgbClr val="045F7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800" b="1" dirty="0">
                          <a:solidFill>
                            <a:srgbClr val="045F79"/>
                          </a:solidFill>
                          <a:latin typeface="Calibri"/>
                          <a:cs typeface="Calibri"/>
                        </a:rPr>
                        <a:t>RESPU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3870" algn="r">
                        <a:lnSpc>
                          <a:spcPts val="3140"/>
                        </a:lnSpc>
                      </a:pPr>
                      <a:r>
                        <a:rPr sz="2800" b="1" spc="-5" dirty="0">
                          <a:solidFill>
                            <a:srgbClr val="045F79"/>
                          </a:solidFill>
                          <a:latin typeface="Calibri"/>
                          <a:cs typeface="Calibri"/>
                        </a:rPr>
                        <a:t>ESTA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047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680"/>
                        </a:spcBef>
                      </a:pPr>
                      <a:r>
                        <a:rPr sz="2000" dirty="0">
                          <a:latin typeface="Arial MT"/>
                          <a:cs typeface="Arial MT"/>
                        </a:rPr>
                        <a:t>Solicitudes</a:t>
                      </a:r>
                      <a:r>
                        <a:rPr sz="20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000" spc="-5" dirty="0">
                          <a:latin typeface="Arial MT"/>
                          <a:cs typeface="Arial MT"/>
                        </a:rPr>
                        <a:t>pendientes</a:t>
                      </a:r>
                      <a:endParaRPr sz="2000">
                        <a:latin typeface="Arial MT"/>
                        <a:cs typeface="Arial MT"/>
                      </a:endParaRPr>
                    </a:p>
                  </a:txBody>
                  <a:tcPr marL="0" marR="0" marT="213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2EA"/>
                    </a:solidFill>
                  </a:tcPr>
                </a:tc>
                <a:tc>
                  <a:txBody>
                    <a:bodyPr/>
                    <a:lstStyle/>
                    <a:p>
                      <a:pPr marR="445134" algn="r">
                        <a:lnSpc>
                          <a:spcPct val="100000"/>
                        </a:lnSpc>
                        <a:spcBef>
                          <a:spcPts val="1680"/>
                        </a:spcBef>
                      </a:pPr>
                      <a:r>
                        <a:rPr lang="es-MX" sz="2000" dirty="0">
                          <a:latin typeface="Arial MT"/>
                          <a:cs typeface="Arial MT"/>
                        </a:rPr>
                        <a:t>761</a:t>
                      </a:r>
                      <a:endParaRPr sz="2000" dirty="0">
                        <a:latin typeface="Arial MT"/>
                        <a:cs typeface="Arial MT"/>
                      </a:endParaRPr>
                    </a:p>
                  </a:txBody>
                  <a:tcPr marL="0" marR="0" marT="213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379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sz="2000" dirty="0">
                          <a:latin typeface="Arial MT"/>
                          <a:cs typeface="Arial MT"/>
                        </a:rPr>
                        <a:t>Solicitudes</a:t>
                      </a:r>
                      <a:r>
                        <a:rPr sz="2000" spc="-10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000" spc="-5" dirty="0">
                          <a:latin typeface="Arial MT"/>
                          <a:cs typeface="Arial MT"/>
                        </a:rPr>
                        <a:t>vencidas</a:t>
                      </a:r>
                      <a:endParaRPr sz="2000">
                        <a:latin typeface="Arial MT"/>
                        <a:cs typeface="Arial MT"/>
                      </a:endParaRPr>
                    </a:p>
                  </a:txBody>
                  <a:tcPr marL="0" marR="0" marT="2120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R="445134" algn="r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lang="es-MX" sz="2000" dirty="0">
                          <a:latin typeface="Arial MT"/>
                          <a:cs typeface="Arial MT"/>
                        </a:rPr>
                        <a:t>754</a:t>
                      </a:r>
                      <a:endParaRPr sz="2000" dirty="0">
                        <a:latin typeface="Arial MT"/>
                        <a:cs typeface="Arial MT"/>
                      </a:endParaRPr>
                    </a:p>
                  </a:txBody>
                  <a:tcPr marL="0" marR="0" marT="2120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7681">
                <a:tc>
                  <a:txBody>
                    <a:bodyPr/>
                    <a:lstStyle/>
                    <a:p>
                      <a:pPr marL="97155" marR="7175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2000" dirty="0">
                          <a:latin typeface="Arial MT"/>
                          <a:cs typeface="Arial MT"/>
                        </a:rPr>
                        <a:t>Tiempo</a:t>
                      </a:r>
                      <a:r>
                        <a:rPr sz="2000" spc="-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000" spc="-5" dirty="0">
                          <a:latin typeface="Arial MT"/>
                          <a:cs typeface="Arial MT"/>
                        </a:rPr>
                        <a:t>promedio</a:t>
                      </a:r>
                      <a:r>
                        <a:rPr sz="2000" spc="-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0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2000" spc="-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000" dirty="0">
                          <a:latin typeface="Arial MT"/>
                          <a:cs typeface="Arial MT"/>
                        </a:rPr>
                        <a:t>respuesta </a:t>
                      </a:r>
                      <a:r>
                        <a:rPr sz="2000" spc="-5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000" dirty="0">
                          <a:latin typeface="Arial MT"/>
                          <a:cs typeface="Arial MT"/>
                        </a:rPr>
                        <a:t>(días)</a:t>
                      </a:r>
                      <a:endParaRPr sz="2000">
                        <a:latin typeface="Arial MT"/>
                        <a:cs typeface="Arial MT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2EA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1685"/>
                        </a:spcBef>
                      </a:pPr>
                      <a:r>
                        <a:rPr lang="es-MX" sz="2000" dirty="0">
                          <a:latin typeface="Arial MT"/>
                          <a:cs typeface="Arial MT"/>
                        </a:rPr>
                        <a:t>20</a:t>
                      </a:r>
                      <a:endParaRPr sz="2000" dirty="0">
                        <a:latin typeface="Arial MT"/>
                        <a:cs typeface="Arial MT"/>
                      </a:endParaRPr>
                    </a:p>
                  </a:txBody>
                  <a:tcPr marL="0" marR="0" marT="2139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711200" y="4677536"/>
            <a:ext cx="7851775" cy="150361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99500"/>
              </a:lnSpc>
              <a:spcBef>
                <a:spcPts val="105"/>
              </a:spcBef>
            </a:pPr>
            <a:r>
              <a:rPr lang="es-MX" sz="1600" spc="-5" dirty="0">
                <a:latin typeface="Arial MT"/>
                <a:cs typeface="Arial MT"/>
              </a:rPr>
              <a:t>En </a:t>
            </a:r>
            <a:r>
              <a:rPr lang="es-MX" sz="1600" spc="-10" dirty="0">
                <a:latin typeface="Arial MT"/>
                <a:cs typeface="Arial MT"/>
              </a:rPr>
              <a:t>atención la </a:t>
            </a:r>
            <a:r>
              <a:rPr lang="es-MX" sz="1600" spc="-5" dirty="0">
                <a:latin typeface="Arial MT"/>
                <a:cs typeface="Arial MT"/>
              </a:rPr>
              <a:t>Oportunidad de respuesta </a:t>
            </a:r>
            <a:r>
              <a:rPr lang="es-MX" sz="1600" spc="-15" dirty="0">
                <a:latin typeface="Arial MT"/>
                <a:cs typeface="Arial MT"/>
              </a:rPr>
              <a:t>de </a:t>
            </a:r>
            <a:r>
              <a:rPr lang="es-MX" sz="1600" spc="-5" dirty="0">
                <a:latin typeface="Arial MT"/>
                <a:cs typeface="Arial MT"/>
              </a:rPr>
              <a:t>las </a:t>
            </a:r>
            <a:r>
              <a:rPr lang="es-MX" sz="1600" spc="-10" dirty="0">
                <a:latin typeface="Arial MT"/>
                <a:cs typeface="Arial MT"/>
              </a:rPr>
              <a:t>solicitudes </a:t>
            </a:r>
            <a:r>
              <a:rPr lang="es-MX" sz="1600" spc="-5" dirty="0">
                <a:latin typeface="Arial MT"/>
                <a:cs typeface="Arial MT"/>
              </a:rPr>
              <a:t>que recibió </a:t>
            </a:r>
            <a:r>
              <a:rPr lang="es-MX" sz="1600" dirty="0">
                <a:latin typeface="Arial MT"/>
                <a:cs typeface="Arial MT"/>
              </a:rPr>
              <a:t>la </a:t>
            </a:r>
            <a:r>
              <a:rPr lang="es-MX" sz="1600" spc="5" dirty="0">
                <a:latin typeface="Arial MT"/>
                <a:cs typeface="Arial MT"/>
              </a:rPr>
              <a:t> </a:t>
            </a:r>
            <a:r>
              <a:rPr lang="es-MX" sz="1600" spc="-5" dirty="0">
                <a:latin typeface="Arial MT"/>
                <a:cs typeface="Arial MT"/>
              </a:rPr>
              <a:t>entidad</a:t>
            </a:r>
            <a:r>
              <a:rPr lang="es-MX" sz="1600" dirty="0">
                <a:latin typeface="Arial MT"/>
                <a:cs typeface="Arial MT"/>
              </a:rPr>
              <a:t> </a:t>
            </a:r>
            <a:r>
              <a:rPr lang="es-MX" sz="1600" spc="-15" dirty="0">
                <a:latin typeface="Arial MT"/>
                <a:cs typeface="Arial MT"/>
              </a:rPr>
              <a:t>en </a:t>
            </a:r>
            <a:r>
              <a:rPr lang="es-MX" sz="1600" spc="-5" dirty="0">
                <a:latin typeface="Arial MT"/>
                <a:cs typeface="Arial MT"/>
              </a:rPr>
              <a:t>el segundo semestre se encuentra pendiente por respuesta</a:t>
            </a:r>
            <a:r>
              <a:rPr lang="es-MX" sz="1600" spc="490" dirty="0">
                <a:latin typeface="Arial MT"/>
                <a:cs typeface="Arial MT"/>
              </a:rPr>
              <a:t> </a:t>
            </a:r>
            <a:r>
              <a:rPr lang="es-MX" sz="1600" spc="-20" dirty="0">
                <a:latin typeface="Arial MT"/>
                <a:cs typeface="Arial MT"/>
              </a:rPr>
              <a:t>761</a:t>
            </a:r>
            <a:r>
              <a:rPr lang="es-MX" sz="1600" spc="459" dirty="0">
                <a:latin typeface="Arial MT"/>
                <a:cs typeface="Arial MT"/>
              </a:rPr>
              <a:t> </a:t>
            </a:r>
            <a:r>
              <a:rPr lang="es-MX" sz="1600" dirty="0">
                <a:latin typeface="Arial MT"/>
                <a:cs typeface="Arial MT"/>
              </a:rPr>
              <a:t>y </a:t>
            </a:r>
            <a:r>
              <a:rPr lang="es-MX" sz="1600" spc="5" dirty="0">
                <a:latin typeface="Arial MT"/>
                <a:cs typeface="Arial MT"/>
              </a:rPr>
              <a:t> </a:t>
            </a:r>
            <a:r>
              <a:rPr lang="es-MX" sz="1600" spc="-5" dirty="0">
                <a:latin typeface="Arial MT"/>
                <a:cs typeface="Arial MT"/>
              </a:rPr>
              <a:t>se</a:t>
            </a:r>
            <a:r>
              <a:rPr lang="es-MX" sz="1600" dirty="0">
                <a:latin typeface="Arial MT"/>
                <a:cs typeface="Arial MT"/>
              </a:rPr>
              <a:t> </a:t>
            </a:r>
            <a:r>
              <a:rPr lang="es-MX" sz="1600" spc="-10" dirty="0">
                <a:latin typeface="Arial MT"/>
                <a:cs typeface="Arial MT"/>
              </a:rPr>
              <a:t>tiene</a:t>
            </a:r>
            <a:r>
              <a:rPr lang="es-MX" sz="1600" spc="-5" dirty="0">
                <a:latin typeface="Arial MT"/>
                <a:cs typeface="Arial MT"/>
              </a:rPr>
              <a:t> </a:t>
            </a:r>
            <a:r>
              <a:rPr lang="es-MX" sz="1600" spc="-10" dirty="0">
                <a:latin typeface="Arial MT"/>
                <a:cs typeface="Arial MT"/>
              </a:rPr>
              <a:t>un</a:t>
            </a:r>
            <a:r>
              <a:rPr lang="es-MX" sz="1600" spc="-5" dirty="0">
                <a:latin typeface="Arial MT"/>
                <a:cs typeface="Arial MT"/>
              </a:rPr>
              <a:t> </a:t>
            </a:r>
            <a:r>
              <a:rPr lang="es-MX" sz="1600" spc="-15" dirty="0">
                <a:latin typeface="Arial MT"/>
                <a:cs typeface="Arial MT"/>
              </a:rPr>
              <a:t>promedio</a:t>
            </a:r>
            <a:r>
              <a:rPr lang="es-MX" sz="1600" spc="-10" dirty="0">
                <a:latin typeface="Arial MT"/>
                <a:cs typeface="Arial MT"/>
              </a:rPr>
              <a:t> de</a:t>
            </a:r>
            <a:r>
              <a:rPr lang="es-MX" sz="1600" spc="-5" dirty="0">
                <a:latin typeface="Arial MT"/>
                <a:cs typeface="Arial MT"/>
              </a:rPr>
              <a:t> </a:t>
            </a:r>
            <a:r>
              <a:rPr lang="es-MX" sz="1600" spc="-10" dirty="0">
                <a:latin typeface="Arial MT"/>
                <a:cs typeface="Arial MT"/>
              </a:rPr>
              <a:t>respuesta</a:t>
            </a:r>
            <a:r>
              <a:rPr lang="es-MX" sz="1600" spc="-5" dirty="0">
                <a:latin typeface="Arial MT"/>
                <a:cs typeface="Arial MT"/>
              </a:rPr>
              <a:t> </a:t>
            </a:r>
            <a:r>
              <a:rPr lang="es-MX" sz="1600" spc="-10" dirty="0">
                <a:latin typeface="Arial MT"/>
                <a:cs typeface="Arial MT"/>
              </a:rPr>
              <a:t>de</a:t>
            </a:r>
            <a:r>
              <a:rPr lang="es-MX" sz="1600" spc="-5" dirty="0">
                <a:latin typeface="Arial MT"/>
                <a:cs typeface="Arial MT"/>
              </a:rPr>
              <a:t> </a:t>
            </a:r>
            <a:r>
              <a:rPr lang="es-MX" sz="1600" spc="-20" dirty="0">
                <a:latin typeface="Arial MT"/>
                <a:cs typeface="Arial MT"/>
              </a:rPr>
              <a:t>20</a:t>
            </a:r>
            <a:r>
              <a:rPr lang="es-MX" sz="1600" spc="-15" dirty="0">
                <a:latin typeface="Arial MT"/>
                <a:cs typeface="Arial MT"/>
              </a:rPr>
              <a:t> días</a:t>
            </a:r>
            <a:r>
              <a:rPr lang="es-MX" sz="1600" spc="-10" dirty="0">
                <a:latin typeface="Arial MT"/>
                <a:cs typeface="Arial MT"/>
              </a:rPr>
              <a:t>; s</a:t>
            </a:r>
            <a:r>
              <a:rPr sz="1600" spc="-5" dirty="0">
                <a:latin typeface="Arial MT"/>
                <a:cs typeface="Arial MT"/>
              </a:rPr>
              <a:t>in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embargo</a:t>
            </a:r>
            <a:r>
              <a:rPr sz="1600" spc="-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se</a:t>
            </a:r>
            <a:r>
              <a:rPr sz="1600" spc="-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viene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cumpliendo</a:t>
            </a:r>
            <a:r>
              <a:rPr sz="1600" spc="-3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con</a:t>
            </a:r>
            <a:r>
              <a:rPr sz="1600" spc="-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los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tiempos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-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respuesta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y</a:t>
            </a:r>
            <a:r>
              <a:rPr sz="1600" spc="-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se</a:t>
            </a:r>
            <a:r>
              <a:rPr sz="1600" spc="-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aclara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que</a:t>
            </a:r>
            <a:r>
              <a:rPr sz="1600" spc="-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muchas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 </a:t>
            </a:r>
            <a:r>
              <a:rPr sz="1600" spc="-43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las solicitudes recibidas corresponden a reiteraciones de otras ya radicadas ante </a:t>
            </a:r>
            <a:r>
              <a:rPr sz="1600" dirty="0">
                <a:latin typeface="Arial MT"/>
                <a:cs typeface="Arial MT"/>
              </a:rPr>
              <a:t>la 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corporación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y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que </a:t>
            </a:r>
            <a:r>
              <a:rPr sz="1600" spc="-5" dirty="0">
                <a:latin typeface="Arial MT"/>
                <a:cs typeface="Arial MT"/>
              </a:rPr>
              <a:t>se encuentran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en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tramite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respuesta.</a:t>
            </a:r>
            <a:endParaRPr sz="16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747</Words>
  <Application>Microsoft Office PowerPoint</Application>
  <PresentationFormat>Presentación en pantalla (4:3)</PresentationFormat>
  <Paragraphs>105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Arial MT</vt:lpstr>
      <vt:lpstr>Calibri</vt:lpstr>
      <vt:lpstr>Constantia</vt:lpstr>
      <vt:lpstr>Segoe UI Symbol</vt:lpstr>
      <vt:lpstr>Office Theme</vt:lpstr>
      <vt:lpstr>Presentación de PowerPoint</vt:lpstr>
      <vt:lpstr>Presentación de PowerPoint</vt:lpstr>
      <vt:lpstr>INDICADORES OFICINA DE ATENCIÓN AL CIUDADANO</vt:lpstr>
      <vt:lpstr>ESTADÍSTICAS POR TIPO DE SOLICITUD</vt:lpstr>
      <vt:lpstr>ESTADÍSTICAS POR SUBDIRECCIÓN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Augusto Jose Triana Barrera</dc:creator>
  <cp:lastModifiedBy>Monica Paola Monsalve Monroy</cp:lastModifiedBy>
  <cp:revision>6</cp:revision>
  <dcterms:created xsi:type="dcterms:W3CDTF">2023-02-22T18:29:39Z</dcterms:created>
  <dcterms:modified xsi:type="dcterms:W3CDTF">2023-02-28T16:52:55Z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2022-09-08T00:00:00Z</vt:filetime>
  </property>
  <property fmtid="{D5CDD505-2E9C-101B-9397-08002B2CF9AE}" pid="3" name="Creator">
    <vt:lpwstr>Microsoft® Word 2019</vt:lpwstr>
  </property>
  <property fmtid="{D5CDD505-2E9C-101B-9397-08002B2CF9AE}" pid="4" name="LastSaved">
    <vt:filetime>2023-02-22T00:00:00Z</vt:filetime>
  </property>
</Properties>
</file>