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Estadisica por tipo de solicitud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822852208986157"/>
          <c:y val="0.28632648571521763"/>
          <c:w val="0.45604219264052359"/>
          <c:h val="0.64641147196376803"/>
        </c:manualLayout>
      </c:layout>
      <c:doughnutChart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71-4759-95D6-7252CE51D44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71-4759-95D6-7252CE51D44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71-4759-95D6-7252CE51D44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71-4759-95D6-7252CE51D44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71-4759-95D6-7252CE51D44C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471-4759-95D6-7252CE51D44C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471-4759-95D6-7252CE51D44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Hoja1!$B$4:$B$10</c:f>
              <c:strCache>
                <c:ptCount val="7"/>
                <c:pt idx="0">
                  <c:v>CARTA</c:v>
                </c:pt>
                <c:pt idx="1">
                  <c:v>FAX</c:v>
                </c:pt>
                <c:pt idx="2">
                  <c:v>E-mail</c:v>
                </c:pt>
                <c:pt idx="3">
                  <c:v>INTERNET</c:v>
                </c:pt>
                <c:pt idx="4">
                  <c:v>PERSONAL</c:v>
                </c:pt>
                <c:pt idx="5">
                  <c:v>TELEFONICO</c:v>
                </c:pt>
                <c:pt idx="6">
                  <c:v>CHAT</c:v>
                </c:pt>
              </c:strCache>
            </c:strRef>
          </c:cat>
          <c:val>
            <c:numRef>
              <c:f>Hoja1!$C$4:$C$10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 formatCode="#,##0">
                  <c:v>4088</c:v>
                </c:pt>
                <c:pt idx="3">
                  <c:v>106</c:v>
                </c:pt>
                <c:pt idx="4" formatCode="#,##0">
                  <c:v>1144</c:v>
                </c:pt>
                <c:pt idx="5">
                  <c:v>16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471-4759-95D6-7252CE51D4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/>
              <a:t>Estadistica por subdirección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26-4F43-9B3E-03287324ED8E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26-4F43-9B3E-03287324ED8E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26-4F43-9B3E-03287324ED8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26-4F43-9B3E-03287324ED8E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226-4F43-9B3E-03287324ED8E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226-4F43-9B3E-03287324ED8E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226-4F43-9B3E-03287324ED8E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226-4F43-9B3E-03287324ED8E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226-4F43-9B3E-03287324ED8E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226-4F43-9B3E-03287324ED8E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226-4F43-9B3E-03287324ED8E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226-4F43-9B3E-03287324ED8E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226-4F43-9B3E-03287324ED8E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226-4F43-9B3E-03287324ED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Hoja1!$B$4:$B$17</c:f>
              <c:strCache>
                <c:ptCount val="14"/>
                <c:pt idx="0">
                  <c:v>SECRETARIA GENERAL</c:v>
                </c:pt>
                <c:pt idx="1">
                  <c:v>ORDENAMIENTO Y PLANIFICACIÓN INTEGRAL DEL ERRITORIO</c:v>
                </c:pt>
                <c:pt idx="2">
                  <c:v>OFICINA CONTROL DISCIPLINARIO INTERNO</c:v>
                </c:pt>
                <c:pt idx="3">
                  <c:v>OFICINA DE GESTIÓN SOCIAL Y AMBIENTAL</c:v>
                </c:pt>
                <c:pt idx="4">
                  <c:v>OFICINA DE CONTRATACIÓN</c:v>
                </c:pt>
                <c:pt idx="5">
                  <c:v>OFICINA ASESORA DE DIRECCIONAMIENTO ESTRATEGICO INSTITUCIONAL</c:v>
                </c:pt>
                <c:pt idx="6">
                  <c:v>GESTIÓN INTEGRAL DE LA OFERTA AMBIENTAL</c:v>
                </c:pt>
                <c:pt idx="7">
                  <c:v>GESTIÓN DEL RIESGO Y SEGURIDAD TERRITORIAL</c:v>
                </c:pt>
                <c:pt idx="8">
                  <c:v>EVALUACIÓN Y CONTROL AMBIENTAL</c:v>
                </c:pt>
                <c:pt idx="9">
                  <c:v>DIRECCIÓN GENERAL</c:v>
                </c:pt>
                <c:pt idx="10">
                  <c:v>CONSEJO DIRECTIVO</c:v>
                </c:pt>
                <c:pt idx="11">
                  <c:v>CDMB</c:v>
                </c:pt>
                <c:pt idx="12">
                  <c:v>ASAMBLEA GENERAL</c:v>
                </c:pt>
                <c:pt idx="13">
                  <c:v>ADMINISTRATIVO(A) Y FINANCIERO(A)</c:v>
                </c:pt>
              </c:strCache>
            </c:strRef>
          </c:cat>
          <c:val>
            <c:numRef>
              <c:f>Hoja1!$C$4:$C$17</c:f>
              <c:numCache>
                <c:formatCode>General</c:formatCode>
                <c:ptCount val="14"/>
                <c:pt idx="0">
                  <c:v>904</c:v>
                </c:pt>
                <c:pt idx="1">
                  <c:v>298</c:v>
                </c:pt>
                <c:pt idx="2">
                  <c:v>2</c:v>
                </c:pt>
                <c:pt idx="3">
                  <c:v>156</c:v>
                </c:pt>
                <c:pt idx="4">
                  <c:v>72</c:v>
                </c:pt>
                <c:pt idx="5">
                  <c:v>22</c:v>
                </c:pt>
                <c:pt idx="6">
                  <c:v>185</c:v>
                </c:pt>
                <c:pt idx="7">
                  <c:v>332</c:v>
                </c:pt>
                <c:pt idx="8">
                  <c:v>4216</c:v>
                </c:pt>
                <c:pt idx="9">
                  <c:v>18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226-4F43-9B3E-03287324ED8E}"/>
            </c:ext>
          </c:extLst>
        </c:ser>
        <c:ser>
          <c:idx val="1"/>
          <c:order val="1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5226-4F43-9B3E-03287324ED8E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5226-4F43-9B3E-03287324ED8E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5226-4F43-9B3E-03287324ED8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5226-4F43-9B3E-03287324ED8E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5226-4F43-9B3E-03287324ED8E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5226-4F43-9B3E-03287324ED8E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5226-4F43-9B3E-03287324ED8E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5226-4F43-9B3E-03287324ED8E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5226-4F43-9B3E-03287324ED8E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5226-4F43-9B3E-03287324ED8E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5226-4F43-9B3E-03287324ED8E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5226-4F43-9B3E-03287324ED8E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5226-4F43-9B3E-03287324ED8E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5226-4F43-9B3E-03287324ED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Hoja1!$B$4:$B$17</c:f>
              <c:strCache>
                <c:ptCount val="14"/>
                <c:pt idx="0">
                  <c:v>SECRETARIA GENERAL</c:v>
                </c:pt>
                <c:pt idx="1">
                  <c:v>ORDENAMIENTO Y PLANIFICACIÓN INTEGRAL DEL ERRITORIO</c:v>
                </c:pt>
                <c:pt idx="2">
                  <c:v>OFICINA CONTROL DISCIPLINARIO INTERNO</c:v>
                </c:pt>
                <c:pt idx="3">
                  <c:v>OFICINA DE GESTIÓN SOCIAL Y AMBIENTAL</c:v>
                </c:pt>
                <c:pt idx="4">
                  <c:v>OFICINA DE CONTRATACIÓN</c:v>
                </c:pt>
                <c:pt idx="5">
                  <c:v>OFICINA ASESORA DE DIRECCIONAMIENTO ESTRATEGICO INSTITUCIONAL</c:v>
                </c:pt>
                <c:pt idx="6">
                  <c:v>GESTIÓN INTEGRAL DE LA OFERTA AMBIENTAL</c:v>
                </c:pt>
                <c:pt idx="7">
                  <c:v>GESTIÓN DEL RIESGO Y SEGURIDAD TERRITORIAL</c:v>
                </c:pt>
                <c:pt idx="8">
                  <c:v>EVALUACIÓN Y CONTROL AMBIENTAL</c:v>
                </c:pt>
                <c:pt idx="9">
                  <c:v>DIRECCIÓN GENERAL</c:v>
                </c:pt>
                <c:pt idx="10">
                  <c:v>CONSEJO DIRECTIVO</c:v>
                </c:pt>
                <c:pt idx="11">
                  <c:v>CDMB</c:v>
                </c:pt>
                <c:pt idx="12">
                  <c:v>ASAMBLEA GENERAL</c:v>
                </c:pt>
                <c:pt idx="13">
                  <c:v>ADMINISTRATIVO(A) Y FINANCIERO(A)</c:v>
                </c:pt>
              </c:strCache>
            </c:strRef>
          </c:cat>
          <c:val>
            <c:numRef>
              <c:f>Hoja1!$D$4:$D$17</c:f>
              <c:numCache>
                <c:formatCode>0.00%</c:formatCode>
                <c:ptCount val="14"/>
                <c:pt idx="0">
                  <c:v>0.13728170083523158</c:v>
                </c:pt>
                <c:pt idx="1">
                  <c:v>4.5254365983295367E-2</c:v>
                </c:pt>
                <c:pt idx="2">
                  <c:v>3.0372057706909645E-4</c:v>
                </c:pt>
                <c:pt idx="3">
                  <c:v>2.369020501138952E-2</c:v>
                </c:pt>
                <c:pt idx="4">
                  <c:v>1.0933940774487472E-2</c:v>
                </c:pt>
                <c:pt idx="5">
                  <c:v>3.3409263477600609E-3</c:v>
                </c:pt>
                <c:pt idx="6">
                  <c:v>2.8094153378891418E-2</c:v>
                </c:pt>
                <c:pt idx="7">
                  <c:v>5.0417615793470011E-2</c:v>
                </c:pt>
                <c:pt idx="8">
                  <c:v>0.64024297646165529</c:v>
                </c:pt>
                <c:pt idx="9">
                  <c:v>2.733485193621868E-3</c:v>
                </c:pt>
                <c:pt idx="10">
                  <c:v>1.5186028853454822E-4</c:v>
                </c:pt>
                <c:pt idx="11">
                  <c:v>1.5186028853454822E-4</c:v>
                </c:pt>
                <c:pt idx="12">
                  <c:v>1.5186028853454822E-4</c:v>
                </c:pt>
                <c:pt idx="13">
                  <c:v>5.7251328777524681E-2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5226-4F43-9B3E-03287324ED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94014127885155"/>
          <c:y val="0.10120307414490311"/>
          <c:w val="0.32893592859941695"/>
          <c:h val="0.86535265278098372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45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45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45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523"/>
            <a:ext cx="9143999" cy="102565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98263" y="0"/>
            <a:ext cx="4745736" cy="60045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7611" cy="10210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51815"/>
            <a:ext cx="9143999" cy="9022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4659" y="1081532"/>
            <a:ext cx="80346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45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6930" y="2048129"/>
            <a:ext cx="5563234" cy="2188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mb.gov.co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info@cdmb.gov.c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www.cdmb.gov.co/web/peticiones-quejas-reclamos-sugerencias-denuncias-y-quejas-por-corrupc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3"/>
              <a:ext cx="9143999" cy="1025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263" y="0"/>
              <a:ext cx="4745736" cy="6004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611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1815"/>
              <a:ext cx="9143999" cy="9022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211376" y="4110354"/>
            <a:ext cx="6770370" cy="193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OFICINA</a:t>
            </a:r>
            <a:r>
              <a:rPr sz="2500" b="1" spc="-204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045F79"/>
                </a:solidFill>
                <a:latin typeface="Arial"/>
                <a:cs typeface="Arial"/>
              </a:rPr>
              <a:t>D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G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S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T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Ó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sz="2500" b="1" spc="6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S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OCIA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L</a:t>
            </a:r>
            <a:r>
              <a:rPr sz="2500" b="1" spc="-7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Y</a:t>
            </a:r>
            <a:r>
              <a:rPr sz="2500" b="1" spc="-27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AMB</a:t>
            </a:r>
            <a:r>
              <a:rPr sz="2500" b="1" spc="-40" dirty="0">
                <a:solidFill>
                  <a:srgbClr val="045F79"/>
                </a:solidFill>
                <a:latin typeface="Arial"/>
                <a:cs typeface="Arial"/>
              </a:rPr>
              <a:t>IE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sz="2500" b="1" spc="-225" dirty="0">
                <a:solidFill>
                  <a:srgbClr val="045F79"/>
                </a:solidFill>
                <a:latin typeface="Arial"/>
                <a:cs typeface="Arial"/>
              </a:rPr>
              <a:t>T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L  </a:t>
            </a:r>
            <a:r>
              <a:rPr sz="2500" b="1" spc="-225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T</a:t>
            </a:r>
            <a:r>
              <a:rPr sz="2500" b="1" spc="-40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NC</a:t>
            </a:r>
            <a:r>
              <a:rPr sz="2500" b="1" spc="-40" dirty="0">
                <a:solidFill>
                  <a:srgbClr val="045F79"/>
                </a:solidFill>
                <a:latin typeface="Arial"/>
                <a:cs typeface="Arial"/>
              </a:rPr>
              <a:t>IÓ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sz="2500" b="1" spc="-14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70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L</a:t>
            </a:r>
            <a:r>
              <a:rPr sz="2500" b="1" spc="-4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CIUDADAN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O</a:t>
            </a:r>
            <a:endParaRPr sz="2500" dirty="0">
              <a:latin typeface="Arial"/>
              <a:cs typeface="Arial"/>
            </a:endParaRPr>
          </a:p>
          <a:p>
            <a:pPr marL="184785" marR="192405" algn="ctr">
              <a:lnSpc>
                <a:spcPct val="100000"/>
              </a:lnSpc>
            </a:pP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INFORME</a:t>
            </a:r>
            <a:r>
              <a:rPr sz="2500" b="1" spc="-3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SEGUNDO</a:t>
            </a:r>
            <a:r>
              <a:rPr sz="2500" b="1" spc="5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TRIMESTRE</a:t>
            </a:r>
            <a:r>
              <a:rPr sz="2500" b="1" spc="4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045F79"/>
                </a:solidFill>
                <a:latin typeface="Arial"/>
                <a:cs typeface="Arial"/>
              </a:rPr>
              <a:t>DE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2022 </a:t>
            </a:r>
            <a:r>
              <a:rPr sz="2500" b="1" spc="-68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SOLICIT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U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D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S</a:t>
            </a:r>
            <a:r>
              <a:rPr sz="2500" b="1" spc="-10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35" dirty="0">
                <a:solidFill>
                  <a:srgbClr val="045F79"/>
                </a:solidFill>
                <a:latin typeface="Arial"/>
                <a:cs typeface="Arial"/>
              </a:rPr>
              <a:t>ACC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40" dirty="0">
                <a:solidFill>
                  <a:srgbClr val="045F79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O</a:t>
            </a:r>
            <a:r>
              <a:rPr sz="2500" b="1" spc="-17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10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NFOR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M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AC</a:t>
            </a:r>
            <a:r>
              <a:rPr sz="2500" b="1" spc="-10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Ó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N  01/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10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/2022</a:t>
            </a:r>
            <a:r>
              <a:rPr sz="2500" b="1" spc="-5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–</a:t>
            </a:r>
            <a:r>
              <a:rPr sz="2500" b="1" spc="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3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1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12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/2022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24711" y="981455"/>
            <a:ext cx="7141845" cy="2758440"/>
            <a:chOff x="1124711" y="981455"/>
            <a:chExt cx="7141845" cy="275844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4711" y="981455"/>
              <a:ext cx="6912864" cy="262128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995927" y="3240023"/>
              <a:ext cx="4270375" cy="499745"/>
            </a:xfrm>
            <a:custGeom>
              <a:avLst/>
              <a:gdLst/>
              <a:ahLst/>
              <a:cxnLst/>
              <a:rect l="l" t="t" r="r" b="b"/>
              <a:pathLst>
                <a:path w="4270375" h="499745">
                  <a:moveTo>
                    <a:pt x="4270121" y="0"/>
                  </a:moveTo>
                  <a:lnTo>
                    <a:pt x="0" y="0"/>
                  </a:lnTo>
                  <a:lnTo>
                    <a:pt x="0" y="499363"/>
                  </a:lnTo>
                  <a:lnTo>
                    <a:pt x="4270121" y="499363"/>
                  </a:lnTo>
                  <a:lnTo>
                    <a:pt x="4270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3"/>
              <a:ext cx="9143999" cy="1025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263" y="0"/>
              <a:ext cx="4745736" cy="6004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611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1815"/>
              <a:ext cx="9143999" cy="9022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46303" y="579831"/>
            <a:ext cx="8082915" cy="1793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431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El </a:t>
            </a:r>
            <a:r>
              <a:rPr sz="1800" spc="-15" dirty="0">
                <a:latin typeface="Arial MT"/>
                <a:cs typeface="Arial MT"/>
              </a:rPr>
              <a:t>área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atención al </a:t>
            </a:r>
            <a:r>
              <a:rPr sz="1800" spc="-15" dirty="0">
                <a:latin typeface="Arial MT"/>
                <a:cs typeface="Arial MT"/>
              </a:rPr>
              <a:t>ciudadano </a:t>
            </a:r>
            <a:r>
              <a:rPr sz="1800" spc="-5" dirty="0">
                <a:latin typeface="Arial MT"/>
                <a:cs typeface="Arial MT"/>
              </a:rPr>
              <a:t>de </a:t>
            </a:r>
            <a:r>
              <a:rPr sz="1800" dirty="0">
                <a:latin typeface="Arial MT"/>
                <a:cs typeface="Arial MT"/>
              </a:rPr>
              <a:t>la </a:t>
            </a:r>
            <a:r>
              <a:rPr sz="1800" spc="-15" dirty="0">
                <a:latin typeface="Arial MT"/>
                <a:cs typeface="Arial MT"/>
              </a:rPr>
              <a:t>CDMB </a:t>
            </a:r>
            <a:r>
              <a:rPr sz="1800" spc="-5" dirty="0">
                <a:latin typeface="Arial MT"/>
                <a:cs typeface="Arial MT"/>
              </a:rPr>
              <a:t>cuenta con los </a:t>
            </a:r>
            <a:r>
              <a:rPr sz="1800" spc="-10" dirty="0">
                <a:latin typeface="Arial MT"/>
                <a:cs typeface="Arial MT"/>
              </a:rPr>
              <a:t>siguientes </a:t>
            </a:r>
            <a:r>
              <a:rPr sz="1800" spc="-5" dirty="0">
                <a:latin typeface="Arial MT"/>
                <a:cs typeface="Arial MT"/>
              </a:rPr>
              <a:t> canales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comunicación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para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atender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las</a:t>
            </a:r>
            <a:r>
              <a:rPr sz="1800" spc="-10" dirty="0">
                <a:latin typeface="Arial MT"/>
                <a:cs typeface="Arial MT"/>
              </a:rPr>
              <a:t> necesidades</a:t>
            </a:r>
            <a:r>
              <a:rPr sz="1800" spc="-5" dirty="0">
                <a:latin typeface="Arial MT"/>
                <a:cs typeface="Arial MT"/>
              </a:rPr>
              <a:t> 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las</a:t>
            </a:r>
            <a:r>
              <a:rPr sz="1800" spc="47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distintas </a:t>
            </a:r>
            <a:r>
              <a:rPr sz="1800" spc="-5" dirty="0">
                <a:latin typeface="Arial MT"/>
                <a:cs typeface="Arial MT"/>
              </a:rPr>
              <a:t> partes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interesadas: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Arial MT"/>
              <a:cs typeface="Arial MT"/>
            </a:endParaRPr>
          </a:p>
          <a:p>
            <a:pPr marL="287020" marR="59690" indent="-274320">
              <a:lnSpc>
                <a:spcPct val="100000"/>
              </a:lnSpc>
              <a:spcBef>
                <a:spcPts val="5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  <a:tab pos="1385570" algn="l"/>
              </a:tabLst>
            </a:pPr>
            <a:r>
              <a:rPr sz="1800" b="1" spc="-10" dirty="0">
                <a:latin typeface="Arial"/>
                <a:cs typeface="Arial"/>
              </a:rPr>
              <a:t>Atención	</a:t>
            </a:r>
            <a:r>
              <a:rPr sz="1800" b="1" spc="-5" dirty="0">
                <a:latin typeface="Arial"/>
                <a:cs typeface="Arial"/>
              </a:rPr>
              <a:t>personalizada</a:t>
            </a:r>
            <a:r>
              <a:rPr sz="1800" spc="-5" dirty="0">
                <a:latin typeface="Arial MT"/>
                <a:cs typeface="Arial MT"/>
              </a:rPr>
              <a:t>:</a:t>
            </a:r>
            <a:r>
              <a:rPr sz="1800" spc="4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spc="4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lleva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4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cabo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en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Oficina</a:t>
            </a:r>
            <a:r>
              <a:rPr sz="1800" spc="4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40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Atención</a:t>
            </a:r>
            <a:r>
              <a:rPr sz="1800" spc="43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al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Ciudadano,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ubicada en el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primer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piso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la</a:t>
            </a:r>
            <a:r>
              <a:rPr sz="1800" spc="-15" dirty="0">
                <a:latin typeface="Arial MT"/>
                <a:cs typeface="Arial MT"/>
              </a:rPr>
              <a:t> CDMB.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1658" y="2392171"/>
            <a:ext cx="3233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4735" algn="l"/>
                <a:tab pos="1844675" algn="l"/>
                <a:tab pos="3092450" algn="l"/>
              </a:tabLst>
            </a:pPr>
            <a:r>
              <a:rPr sz="1800" spc="-15" dirty="0">
                <a:latin typeface="Arial MT"/>
                <a:cs typeface="Arial MT"/>
              </a:rPr>
              <a:t>m</a:t>
            </a:r>
            <a:r>
              <a:rPr sz="1800" spc="-10" dirty="0">
                <a:latin typeface="Arial MT"/>
                <a:cs typeface="Arial MT"/>
              </a:rPr>
              <a:t>ed</a:t>
            </a:r>
            <a:r>
              <a:rPr sz="1800" spc="-3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,	</a:t>
            </a:r>
            <a:r>
              <a:rPr sz="1800" spc="-10" dirty="0">
                <a:latin typeface="Arial MT"/>
                <a:cs typeface="Arial MT"/>
              </a:rPr>
              <a:t>ll</a:t>
            </a:r>
            <a:r>
              <a:rPr sz="1800" spc="-35" dirty="0">
                <a:latin typeface="Arial MT"/>
                <a:cs typeface="Arial MT"/>
              </a:rPr>
              <a:t>e</a:t>
            </a:r>
            <a:r>
              <a:rPr sz="1800" spc="-10" dirty="0">
                <a:latin typeface="Arial MT"/>
                <a:cs typeface="Arial MT"/>
              </a:rPr>
              <a:t>ga</a:t>
            </a:r>
            <a:r>
              <a:rPr sz="1800" spc="-5" dirty="0">
                <a:latin typeface="Arial MT"/>
                <a:cs typeface="Arial MT"/>
              </a:rPr>
              <a:t>n</a:t>
            </a:r>
            <a:r>
              <a:rPr sz="1800" dirty="0">
                <a:latin typeface="Arial MT"/>
                <a:cs typeface="Arial MT"/>
              </a:rPr>
              <a:t>	s</a:t>
            </a:r>
            <a:r>
              <a:rPr sz="1800" spc="-10" dirty="0">
                <a:latin typeface="Arial MT"/>
                <a:cs typeface="Arial MT"/>
              </a:rPr>
              <a:t>o</a:t>
            </a:r>
            <a:r>
              <a:rPr sz="1800" spc="-35" dirty="0">
                <a:latin typeface="Arial MT"/>
                <a:cs typeface="Arial MT"/>
              </a:rPr>
              <a:t>l</a:t>
            </a:r>
            <a:r>
              <a:rPr sz="1800" spc="-10" dirty="0">
                <a:latin typeface="Arial MT"/>
                <a:cs typeface="Arial MT"/>
              </a:rPr>
              <a:t>i</a:t>
            </a:r>
            <a:r>
              <a:rPr sz="1800" spc="-15" dirty="0">
                <a:latin typeface="Arial MT"/>
                <a:cs typeface="Arial MT"/>
              </a:rPr>
              <a:t>c</a:t>
            </a:r>
            <a:r>
              <a:rPr sz="1800" spc="-10" dirty="0">
                <a:latin typeface="Arial MT"/>
                <a:cs typeface="Arial MT"/>
              </a:rPr>
              <a:t>i</a:t>
            </a:r>
            <a:r>
              <a:rPr sz="1800" dirty="0">
                <a:latin typeface="Arial MT"/>
                <a:cs typeface="Arial MT"/>
              </a:rPr>
              <a:t>t</a:t>
            </a:r>
            <a:r>
              <a:rPr sz="1800" spc="-10" dirty="0">
                <a:latin typeface="Arial MT"/>
                <a:cs typeface="Arial MT"/>
              </a:rPr>
              <a:t>u</a:t>
            </a:r>
            <a:r>
              <a:rPr sz="1800" spc="-35" dirty="0">
                <a:latin typeface="Arial MT"/>
                <a:cs typeface="Arial MT"/>
              </a:rPr>
              <a:t>d</a:t>
            </a:r>
            <a:r>
              <a:rPr sz="1800" spc="-10" dirty="0">
                <a:latin typeface="Arial MT"/>
                <a:cs typeface="Arial MT"/>
              </a:rPr>
              <a:t>e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a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303" y="2392171"/>
            <a:ext cx="4692015" cy="122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  <a:tab pos="1216025" algn="l"/>
                <a:tab pos="2693035" algn="l"/>
                <a:tab pos="3013075" algn="l"/>
                <a:tab pos="3815079" algn="l"/>
                <a:tab pos="4248150" algn="l"/>
              </a:tabLst>
            </a:pP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2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re</a:t>
            </a:r>
            <a:r>
              <a:rPr sz="1800" b="1" spc="-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25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ct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ó</a:t>
            </a:r>
            <a:r>
              <a:rPr sz="1800" b="1" spc="5" dirty="0">
                <a:latin typeface="Arial"/>
                <a:cs typeface="Arial"/>
              </a:rPr>
              <a:t>ni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spc="1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:	</a:t>
            </a:r>
            <a:r>
              <a:rPr sz="1800" dirty="0">
                <a:latin typeface="Arial MT"/>
                <a:cs typeface="Arial MT"/>
              </a:rPr>
              <a:t>A	t</a:t>
            </a:r>
            <a:r>
              <a:rPr sz="1800" spc="-25" dirty="0">
                <a:latin typeface="Arial MT"/>
                <a:cs typeface="Arial MT"/>
              </a:rPr>
              <a:t>r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spc="-15" dirty="0">
                <a:latin typeface="Arial MT"/>
                <a:cs typeface="Arial MT"/>
              </a:rPr>
              <a:t>v</a:t>
            </a:r>
            <a:r>
              <a:rPr sz="1800" spc="-10" dirty="0">
                <a:latin typeface="Arial MT"/>
                <a:cs typeface="Arial MT"/>
              </a:rPr>
              <a:t>é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35" dirty="0">
                <a:latin typeface="Arial MT"/>
                <a:cs typeface="Arial MT"/>
              </a:rPr>
              <a:t>d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35" dirty="0">
                <a:latin typeface="Arial MT"/>
                <a:cs typeface="Arial MT"/>
              </a:rPr>
              <a:t>e</a:t>
            </a:r>
            <a:r>
              <a:rPr sz="1800" spc="10" dirty="0">
                <a:latin typeface="Arial MT"/>
                <a:cs typeface="Arial MT"/>
              </a:rPr>
              <a:t>s</a:t>
            </a:r>
            <a:r>
              <a:rPr sz="1800" dirty="0">
                <a:latin typeface="Arial MT"/>
                <a:cs typeface="Arial MT"/>
              </a:rPr>
              <a:t>te  </a:t>
            </a:r>
            <a:r>
              <a:rPr sz="18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info@cdmb.gov.co</a:t>
            </a:r>
            <a:endParaRPr sz="18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395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</a:tabLst>
            </a:pPr>
            <a:r>
              <a:rPr sz="1800" b="1" spc="-30" dirty="0">
                <a:latin typeface="Arial"/>
                <a:cs typeface="Arial"/>
              </a:rPr>
              <a:t>Telefónica: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línea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celular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318-7070030.</a:t>
            </a:r>
            <a:endParaRPr sz="18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409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  <a:tab pos="2159635" algn="l"/>
                <a:tab pos="3827145" algn="l"/>
              </a:tabLst>
            </a:pPr>
            <a:r>
              <a:rPr sz="1800" b="1" spc="-5" dirty="0">
                <a:latin typeface="Arial"/>
                <a:cs typeface="Arial"/>
              </a:rPr>
              <a:t>Internet:	</a:t>
            </a:r>
            <a:r>
              <a:rPr sz="1800" spc="-5" dirty="0">
                <a:latin typeface="Arial MT"/>
                <a:cs typeface="Arial MT"/>
              </a:rPr>
              <a:t>Pagina	</a:t>
            </a:r>
            <a:r>
              <a:rPr sz="1800" spc="-25" dirty="0">
                <a:latin typeface="Arial MT"/>
                <a:cs typeface="Arial MT"/>
              </a:rPr>
              <a:t>web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6082" y="3325748"/>
            <a:ext cx="1807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w</a:t>
            </a:r>
            <a:r>
              <a:rPr sz="18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w</a:t>
            </a:r>
            <a:r>
              <a:rPr sz="1800" u="heavy" spc="-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w</a:t>
            </a:r>
            <a:r>
              <a:rPr sz="1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.</a:t>
            </a:r>
            <a:r>
              <a:rPr sz="1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c</a:t>
            </a:r>
            <a:r>
              <a:rPr sz="1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d</a:t>
            </a:r>
            <a:r>
              <a:rPr sz="1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m</a:t>
            </a:r>
            <a:r>
              <a:rPr sz="1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b</a:t>
            </a:r>
            <a:r>
              <a:rPr sz="1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.</a:t>
            </a:r>
            <a:r>
              <a:rPr sz="18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g</a:t>
            </a:r>
            <a:r>
              <a:rPr sz="1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o</a:t>
            </a:r>
            <a:r>
              <a:rPr sz="1800" u="heavy" spc="-1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v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.</a:t>
            </a:r>
            <a:r>
              <a:rPr sz="18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c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8"/>
              </a:rPr>
              <a:t>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0810" y="332574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-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303" y="3600069"/>
            <a:ext cx="8086090" cy="2746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718185">
              <a:lnSpc>
                <a:spcPct val="100000"/>
              </a:lnSpc>
              <a:spcBef>
                <a:spcPts val="100"/>
              </a:spcBef>
            </a:pP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E0D500"/>
                  </a:solidFill>
                </a:uFill>
                <a:latin typeface="Arial MT"/>
                <a:cs typeface="Arial MT"/>
                <a:hlinkClick r:id="rId9"/>
              </a:rPr>
              <a:t>http://www.cdmb.gov.co/web/peticiones-quejas-reclamos-sugerencias- </a:t>
            </a:r>
            <a:r>
              <a:rPr sz="1800" spc="-49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E0D500"/>
                  </a:solidFill>
                </a:uFill>
                <a:latin typeface="Arial MT"/>
                <a:cs typeface="Arial MT"/>
                <a:hlinkClick r:id="rId9"/>
              </a:rPr>
              <a:t>denuncias-y-quejas-por-corrupcion</a:t>
            </a:r>
            <a:endParaRPr sz="18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400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</a:tabLst>
            </a:pPr>
            <a:r>
              <a:rPr sz="1800" b="1" spc="-5" dirty="0">
                <a:latin typeface="Arial"/>
                <a:cs typeface="Arial"/>
              </a:rPr>
              <a:t>Redes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sociales: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Facebook,</a:t>
            </a:r>
            <a:r>
              <a:rPr sz="1800" spc="-114" dirty="0">
                <a:latin typeface="Arial MT"/>
                <a:cs typeface="Arial MT"/>
              </a:rPr>
              <a:t> </a:t>
            </a:r>
            <a:r>
              <a:rPr sz="1800" spc="-65" dirty="0">
                <a:latin typeface="Arial MT"/>
                <a:cs typeface="Arial MT"/>
              </a:rPr>
              <a:t>Twitter,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Instagram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70" dirty="0">
                <a:latin typeface="Arial MT"/>
                <a:cs typeface="Arial MT"/>
              </a:rPr>
              <a:t>YouTube.</a:t>
            </a:r>
            <a:endParaRPr sz="18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405"/>
              </a:spcBef>
              <a:buClr>
                <a:srgbClr val="09D0D9"/>
              </a:buClr>
              <a:buSzPct val="94444"/>
              <a:buFont typeface="Segoe UI Symbol"/>
              <a:buChar char="⚫"/>
              <a:tabLst>
                <a:tab pos="287020" algn="l"/>
              </a:tabLst>
            </a:pPr>
            <a:r>
              <a:rPr sz="1800" b="1" spc="-5" dirty="0">
                <a:latin typeface="Arial"/>
                <a:cs typeface="Arial"/>
              </a:rPr>
              <a:t>Carta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 dirty="0">
              <a:latin typeface="Arial"/>
              <a:cs typeface="Arial"/>
            </a:endParaRPr>
          </a:p>
          <a:p>
            <a:pPr marL="332105" algn="just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El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periodo</a:t>
            </a:r>
            <a:r>
              <a:rPr sz="1800" spc="10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comprendido</a:t>
            </a:r>
            <a:r>
              <a:rPr sz="1800" spc="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entre</a:t>
            </a:r>
            <a:r>
              <a:rPr sz="1800" spc="1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primero</a:t>
            </a:r>
            <a:r>
              <a:rPr sz="1800" spc="11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(01)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135" dirty="0">
                <a:latin typeface="Arial MT"/>
                <a:cs typeface="Arial MT"/>
              </a:rPr>
              <a:t> </a:t>
            </a:r>
            <a:r>
              <a:rPr lang="es-MX" spc="-5" dirty="0">
                <a:latin typeface="Arial MT"/>
                <a:cs typeface="Arial MT"/>
              </a:rPr>
              <a:t>octubre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1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2022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treinta</a:t>
            </a:r>
            <a:r>
              <a:rPr lang="es-MX" sz="1800" spc="-5" dirty="0">
                <a:latin typeface="Arial MT"/>
                <a:cs typeface="Arial MT"/>
              </a:rPr>
              <a:t> y uno </a:t>
            </a:r>
            <a:r>
              <a:rPr sz="1800" spc="-5" dirty="0">
                <a:latin typeface="Arial MT"/>
                <a:cs typeface="Arial MT"/>
              </a:rPr>
              <a:t>(3</a:t>
            </a:r>
            <a:r>
              <a:rPr lang="es-MX" sz="1800" spc="-5" dirty="0">
                <a:latin typeface="Arial MT"/>
                <a:cs typeface="Arial MT"/>
              </a:rPr>
              <a:t>1</a:t>
            </a:r>
            <a:r>
              <a:rPr sz="1800" spc="-5" dirty="0">
                <a:latin typeface="Arial MT"/>
                <a:cs typeface="Arial MT"/>
              </a:rPr>
              <a:t>) de</a:t>
            </a:r>
            <a:r>
              <a:rPr lang="es-MX" sz="1800" spc="-5" dirty="0">
                <a:latin typeface="Arial MT"/>
                <a:cs typeface="Arial MT"/>
              </a:rPr>
              <a:t> diciembre</a:t>
            </a:r>
            <a:r>
              <a:rPr sz="1800" spc="-5" dirty="0">
                <a:latin typeface="Arial MT"/>
                <a:cs typeface="Arial MT"/>
              </a:rPr>
              <a:t> de 2022. Los canales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atención al </a:t>
            </a:r>
            <a:r>
              <a:rPr lang="es-MX" sz="1800" spc="-5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Ciudadano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activos </a:t>
            </a:r>
            <a:r>
              <a:rPr sz="1800" spc="-10" dirty="0">
                <a:latin typeface="Arial MT"/>
                <a:cs typeface="Arial MT"/>
              </a:rPr>
              <a:t> fueron </a:t>
            </a:r>
            <a:r>
              <a:rPr sz="1800" spc="-15" dirty="0">
                <a:latin typeface="Arial MT"/>
                <a:cs typeface="Arial MT"/>
              </a:rPr>
              <a:t>el </a:t>
            </a:r>
            <a:r>
              <a:rPr sz="1800" spc="-10" dirty="0">
                <a:latin typeface="Arial MT"/>
                <a:cs typeface="Arial MT"/>
              </a:rPr>
              <a:t>correo electrónico, </a:t>
            </a:r>
            <a:r>
              <a:rPr sz="1800" spc="-5" dirty="0">
                <a:latin typeface="Arial MT"/>
                <a:cs typeface="Arial MT"/>
              </a:rPr>
              <a:t>la pagina </a:t>
            </a:r>
            <a:r>
              <a:rPr sz="1800" spc="-15" dirty="0">
                <a:latin typeface="Arial MT"/>
                <a:cs typeface="Arial MT"/>
              </a:rPr>
              <a:t>web</a:t>
            </a:r>
            <a:r>
              <a:rPr sz="1800" spc="4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corporativa, Conmutador </a:t>
            </a:r>
            <a:r>
              <a:rPr sz="1800" dirty="0">
                <a:latin typeface="Arial MT"/>
                <a:cs typeface="Arial MT"/>
              </a:rPr>
              <a:t>y </a:t>
            </a:r>
            <a:r>
              <a:rPr sz="1800" spc="-10" dirty="0">
                <a:latin typeface="Arial MT"/>
                <a:cs typeface="Arial MT"/>
              </a:rPr>
              <a:t>la </a:t>
            </a:r>
            <a:r>
              <a:rPr sz="1800" spc="-5" dirty="0">
                <a:latin typeface="Arial MT"/>
                <a:cs typeface="Arial MT"/>
              </a:rPr>
              <a:t> línea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telefónica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318-7070030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 </a:t>
            </a:r>
            <a:r>
              <a:rPr sz="1800" spc="-5" dirty="0">
                <a:latin typeface="Arial MT"/>
                <a:cs typeface="Arial MT"/>
              </a:rPr>
              <a:t>la atención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presencial.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INDICADORES</a:t>
            </a:r>
            <a:r>
              <a:rPr spc="95" dirty="0"/>
              <a:t> </a:t>
            </a:r>
            <a:r>
              <a:rPr dirty="0"/>
              <a:t>OFICINA</a:t>
            </a:r>
            <a:r>
              <a:rPr spc="-125" dirty="0"/>
              <a:t> </a:t>
            </a:r>
            <a:r>
              <a:rPr spc="-5" dirty="0"/>
              <a:t>DE</a:t>
            </a:r>
            <a:r>
              <a:rPr spc="-100" dirty="0"/>
              <a:t> </a:t>
            </a:r>
            <a:r>
              <a:rPr spc="-35" dirty="0"/>
              <a:t>ATENCIÓN</a:t>
            </a:r>
            <a:r>
              <a:rPr spc="-50" dirty="0"/>
              <a:t> </a:t>
            </a:r>
            <a:r>
              <a:rPr spc="-30" dirty="0"/>
              <a:t>AL</a:t>
            </a:r>
            <a:r>
              <a:rPr spc="-10" dirty="0"/>
              <a:t> </a:t>
            </a:r>
            <a:r>
              <a:rPr spc="-15" dirty="0"/>
              <a:t>CIUDADANO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132" y="1720088"/>
            <a:ext cx="8088630" cy="39960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17575">
              <a:lnSpc>
                <a:spcPct val="100000"/>
              </a:lnSpc>
              <a:spcBef>
                <a:spcPts val="105"/>
              </a:spcBef>
            </a:pPr>
            <a:r>
              <a:rPr sz="2000" b="1" spc="-35" dirty="0">
                <a:solidFill>
                  <a:srgbClr val="00AEEE"/>
                </a:solidFill>
                <a:latin typeface="Arial"/>
                <a:cs typeface="Arial"/>
              </a:rPr>
              <a:t>ESTADÍSTICAS</a:t>
            </a:r>
            <a:r>
              <a:rPr sz="2000" b="1" spc="50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AEEE"/>
                </a:solidFill>
                <a:latin typeface="Arial"/>
                <a:cs typeface="Arial"/>
              </a:rPr>
              <a:t>POR</a:t>
            </a:r>
            <a:r>
              <a:rPr sz="2000" b="1" spc="-5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AEEE"/>
                </a:solidFill>
                <a:latin typeface="Arial"/>
                <a:cs typeface="Arial"/>
              </a:rPr>
              <a:t>TIPO</a:t>
            </a:r>
            <a:r>
              <a:rPr sz="2000" b="1" spc="-30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EEE"/>
                </a:solidFill>
                <a:latin typeface="Arial"/>
                <a:cs typeface="Arial"/>
              </a:rPr>
              <a:t>DE</a:t>
            </a:r>
            <a:r>
              <a:rPr sz="2000" b="1" spc="-20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EEE"/>
                </a:solidFill>
                <a:latin typeface="Arial"/>
                <a:cs typeface="Arial"/>
              </a:rPr>
              <a:t>SOLICITUD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  <a:spcBef>
                <a:spcPts val="5"/>
              </a:spcBef>
            </a:pPr>
            <a:r>
              <a:rPr sz="1800" spc="-55" dirty="0">
                <a:latin typeface="Arial MT"/>
                <a:cs typeface="Arial MT"/>
              </a:rPr>
              <a:t>Teniendo </a:t>
            </a:r>
            <a:r>
              <a:rPr sz="1800" dirty="0">
                <a:latin typeface="Arial MT"/>
                <a:cs typeface="Arial MT"/>
              </a:rPr>
              <a:t>en </a:t>
            </a:r>
            <a:r>
              <a:rPr sz="1800" spc="-5" dirty="0">
                <a:latin typeface="Arial MT"/>
                <a:cs typeface="Arial MT"/>
              </a:rPr>
              <a:t>cuenta </a:t>
            </a:r>
            <a:r>
              <a:rPr sz="1800" spc="-15" dirty="0">
                <a:latin typeface="Arial MT"/>
                <a:cs typeface="Arial MT"/>
              </a:rPr>
              <a:t>los </a:t>
            </a:r>
            <a:r>
              <a:rPr sz="1800" spc="-5" dirty="0">
                <a:latin typeface="Arial MT"/>
                <a:cs typeface="Arial MT"/>
              </a:rPr>
              <a:t>cambios </a:t>
            </a:r>
            <a:r>
              <a:rPr sz="1800" spc="-15" dirty="0">
                <a:latin typeface="Arial MT"/>
                <a:cs typeface="Arial MT"/>
              </a:rPr>
              <a:t>que </a:t>
            </a:r>
            <a:r>
              <a:rPr sz="1800" spc="-5" dirty="0">
                <a:latin typeface="Arial MT"/>
                <a:cs typeface="Arial MT"/>
              </a:rPr>
              <a:t>como resultado </a:t>
            </a:r>
            <a:r>
              <a:rPr sz="1800" spc="-15" dirty="0">
                <a:latin typeface="Arial MT"/>
                <a:cs typeface="Arial MT"/>
              </a:rPr>
              <a:t>de la </a:t>
            </a:r>
            <a:r>
              <a:rPr sz="1800" spc="-5" dirty="0">
                <a:latin typeface="Arial MT"/>
                <a:cs typeface="Arial MT"/>
              </a:rPr>
              <a:t>crisis sanitaria, se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realizaron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para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respuesta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las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PQRSD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diferentes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partes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interesadas, </a:t>
            </a:r>
            <a:r>
              <a:rPr sz="1800" spc="-5" dirty="0">
                <a:latin typeface="Arial MT"/>
                <a:cs typeface="Arial MT"/>
              </a:rPr>
              <a:t>a continuación se relacionan </a:t>
            </a:r>
            <a:r>
              <a:rPr sz="1800" spc="-10" dirty="0">
                <a:latin typeface="Arial MT"/>
                <a:cs typeface="Arial MT"/>
              </a:rPr>
              <a:t>las estadísticas </a:t>
            </a:r>
            <a:r>
              <a:rPr sz="1800" spc="-5" dirty="0">
                <a:latin typeface="Arial MT"/>
                <a:cs typeface="Arial MT"/>
              </a:rPr>
              <a:t>de atención según </a:t>
            </a:r>
            <a:r>
              <a:rPr sz="1800" dirty="0">
                <a:latin typeface="Arial MT"/>
                <a:cs typeface="Arial MT"/>
              </a:rPr>
              <a:t>el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tipo de solicitud </a:t>
            </a:r>
            <a:r>
              <a:rPr sz="1800" spc="-10" dirty="0">
                <a:latin typeface="Arial MT"/>
                <a:cs typeface="Arial MT"/>
              </a:rPr>
              <a:t>y/o </a:t>
            </a:r>
            <a:r>
              <a:rPr sz="1800" spc="-5" dirty="0">
                <a:latin typeface="Arial MT"/>
                <a:cs typeface="Arial MT"/>
              </a:rPr>
              <a:t>servicio, en </a:t>
            </a:r>
            <a:r>
              <a:rPr sz="1800" spc="-15" dirty="0">
                <a:latin typeface="Arial MT"/>
                <a:cs typeface="Arial MT"/>
              </a:rPr>
              <a:t>el </a:t>
            </a:r>
            <a:r>
              <a:rPr sz="1800" spc="-5" dirty="0">
                <a:latin typeface="Arial MT"/>
                <a:cs typeface="Arial MT"/>
              </a:rPr>
              <a:t>periodo comprendido </a:t>
            </a:r>
            <a:r>
              <a:rPr sz="1800" spc="-10" dirty="0">
                <a:latin typeface="Arial MT"/>
                <a:cs typeface="Arial MT"/>
              </a:rPr>
              <a:t>entre </a:t>
            </a:r>
            <a:r>
              <a:rPr sz="1800" spc="-15" dirty="0" err="1">
                <a:latin typeface="Arial MT"/>
                <a:cs typeface="Arial MT"/>
              </a:rPr>
              <a:t>el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b="1" spc="-10" dirty="0">
                <a:latin typeface="Arial"/>
                <a:cs typeface="Arial"/>
              </a:rPr>
              <a:t>01/</a:t>
            </a:r>
            <a:r>
              <a:rPr lang="es-MX" sz="1800" b="1" spc="-10" dirty="0">
                <a:latin typeface="Arial"/>
                <a:cs typeface="Arial"/>
              </a:rPr>
              <a:t>10</a:t>
            </a:r>
            <a:r>
              <a:rPr sz="1800" b="1" spc="-10" dirty="0">
                <a:latin typeface="Arial"/>
                <a:cs typeface="Arial"/>
              </a:rPr>
              <a:t>/2022 </a:t>
            </a:r>
            <a:r>
              <a:rPr sz="1800" b="1" dirty="0">
                <a:latin typeface="Arial"/>
                <a:cs typeface="Arial"/>
              </a:rPr>
              <a:t>–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3</a:t>
            </a:r>
            <a:r>
              <a:rPr lang="es-MX" sz="1800" b="1" spc="-5" dirty="0">
                <a:latin typeface="Arial"/>
                <a:cs typeface="Arial"/>
              </a:rPr>
              <a:t>1</a:t>
            </a:r>
            <a:r>
              <a:rPr sz="1800" b="1" spc="-5" dirty="0">
                <a:latin typeface="Arial"/>
                <a:cs typeface="Arial"/>
              </a:rPr>
              <a:t>/</a:t>
            </a:r>
            <a:r>
              <a:rPr lang="es-MX" sz="1800" b="1" spc="-5" dirty="0">
                <a:latin typeface="Arial"/>
                <a:cs typeface="Arial"/>
              </a:rPr>
              <a:t>12</a:t>
            </a:r>
            <a:r>
              <a:rPr sz="1800" b="1" spc="-5" dirty="0">
                <a:latin typeface="Arial"/>
                <a:cs typeface="Arial"/>
              </a:rPr>
              <a:t>/2022.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50" dirty="0">
              <a:latin typeface="Arial"/>
              <a:cs typeface="Arial"/>
            </a:endParaRPr>
          </a:p>
          <a:p>
            <a:pPr marL="12700" marR="9525" algn="just">
              <a:lnSpc>
                <a:spcPct val="80000"/>
              </a:lnSpc>
            </a:pPr>
            <a:r>
              <a:rPr sz="1800" spc="-5" dirty="0">
                <a:latin typeface="Arial MT"/>
                <a:cs typeface="Arial MT"/>
              </a:rPr>
              <a:t>Durante</a:t>
            </a:r>
            <a:r>
              <a:rPr sz="1800" dirty="0">
                <a:latin typeface="Arial MT"/>
                <a:cs typeface="Arial MT"/>
              </a:rPr>
              <a:t> este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periodo</a:t>
            </a:r>
            <a:r>
              <a:rPr sz="1800" dirty="0">
                <a:latin typeface="Arial MT"/>
                <a:cs typeface="Arial MT"/>
              </a:rPr>
              <a:t> 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recibieron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lang="es-MX" sz="1800" spc="-5" dirty="0">
                <a:latin typeface="Arial MT"/>
                <a:cs typeface="Arial MT"/>
              </a:rPr>
              <a:t>seis mil quinientos ochenta y cinco</a:t>
            </a:r>
            <a:r>
              <a:rPr sz="1800" spc="-10" dirty="0">
                <a:latin typeface="Arial MT"/>
                <a:cs typeface="Arial MT"/>
              </a:rPr>
              <a:t>(</a:t>
            </a:r>
            <a:r>
              <a:rPr lang="es-MX" spc="-10" dirty="0">
                <a:latin typeface="Arial MT"/>
                <a:cs typeface="Arial MT"/>
              </a:rPr>
              <a:t>6.5</a:t>
            </a:r>
            <a:r>
              <a:rPr lang="es-MX" sz="1800" spc="-10" dirty="0">
                <a:latin typeface="Arial MT"/>
                <a:cs typeface="Arial MT"/>
              </a:rPr>
              <a:t>85</a:t>
            </a:r>
            <a:r>
              <a:rPr sz="1800" spc="-10" dirty="0">
                <a:latin typeface="Arial MT"/>
                <a:cs typeface="Arial MT"/>
              </a:rPr>
              <a:t>)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solicitudes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atención,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las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cuales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fueron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registradas</a:t>
            </a:r>
            <a:r>
              <a:rPr sz="1800" spc="-5" dirty="0">
                <a:latin typeface="Arial MT"/>
                <a:cs typeface="Arial MT"/>
              </a:rPr>
              <a:t> en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Sistema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 Correspondencia </a:t>
            </a:r>
            <a:r>
              <a:rPr sz="1800" dirty="0">
                <a:latin typeface="Arial MT"/>
                <a:cs typeface="Arial MT"/>
              </a:rPr>
              <a:t>(SIC)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respectivo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trámite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respuesta.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350" dirty="0">
              <a:latin typeface="Arial MT"/>
              <a:cs typeface="Arial MT"/>
            </a:endParaRPr>
          </a:p>
          <a:p>
            <a:pPr marL="287020" marR="5080" indent="-274320" algn="just">
              <a:lnSpc>
                <a:spcPct val="80000"/>
              </a:lnSpc>
              <a:buClr>
                <a:srgbClr val="09D0D9"/>
              </a:buClr>
              <a:buSzPct val="92857"/>
              <a:buFont typeface="Segoe UI Symbol"/>
              <a:buChar char="⚫"/>
              <a:tabLst>
                <a:tab pos="287020" algn="l"/>
              </a:tabLst>
            </a:pPr>
            <a:r>
              <a:rPr sz="1400" b="1" spc="-5" dirty="0">
                <a:latin typeface="Arial"/>
                <a:cs typeface="Arial"/>
              </a:rPr>
              <a:t>Nota: </a:t>
            </a:r>
            <a:r>
              <a:rPr sz="1400" spc="-5" dirty="0">
                <a:latin typeface="Arial MT"/>
                <a:cs typeface="Arial MT"/>
              </a:rPr>
              <a:t>Si </a:t>
            </a:r>
            <a:r>
              <a:rPr sz="1400" spc="-10" dirty="0">
                <a:latin typeface="Arial MT"/>
                <a:cs typeface="Arial MT"/>
              </a:rPr>
              <a:t>éste </a:t>
            </a:r>
            <a:r>
              <a:rPr sz="1400" spc="-75" dirty="0">
                <a:latin typeface="Arial MT"/>
                <a:cs typeface="Arial MT"/>
              </a:rPr>
              <a:t>Total </a:t>
            </a:r>
            <a:r>
              <a:rPr sz="1400" spc="-10" dirty="0">
                <a:latin typeface="Arial MT"/>
                <a:cs typeface="Arial MT"/>
              </a:rPr>
              <a:t>es </a:t>
            </a:r>
            <a:r>
              <a:rPr sz="1400" spc="-15" dirty="0">
                <a:latin typeface="Arial MT"/>
                <a:cs typeface="Arial MT"/>
              </a:rPr>
              <a:t>Mayor </a:t>
            </a:r>
            <a:r>
              <a:rPr sz="1400" spc="-10" dirty="0">
                <a:latin typeface="Arial MT"/>
                <a:cs typeface="Arial MT"/>
              </a:rPr>
              <a:t>al </a:t>
            </a:r>
            <a:r>
              <a:rPr sz="1400" b="1" spc="-55" dirty="0">
                <a:latin typeface="Arial"/>
                <a:cs typeface="Arial"/>
              </a:rPr>
              <a:t>Total </a:t>
            </a:r>
            <a:r>
              <a:rPr sz="1400" b="1" spc="-10" dirty="0">
                <a:latin typeface="Arial"/>
                <a:cs typeface="Arial"/>
              </a:rPr>
              <a:t>de Estadísticas por </a:t>
            </a:r>
            <a:r>
              <a:rPr sz="1400" b="1" spc="-15" dirty="0">
                <a:latin typeface="Arial"/>
                <a:cs typeface="Arial"/>
              </a:rPr>
              <a:t>Tipo </a:t>
            </a:r>
            <a:r>
              <a:rPr sz="1400" b="1" spc="-5" dirty="0">
                <a:latin typeface="Arial"/>
                <a:cs typeface="Arial"/>
              </a:rPr>
              <a:t>de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Solicitudes </a:t>
            </a:r>
            <a:r>
              <a:rPr sz="1400" spc="-15" dirty="0">
                <a:latin typeface="Arial MT"/>
                <a:cs typeface="Arial MT"/>
              </a:rPr>
              <a:t>es </a:t>
            </a:r>
            <a:r>
              <a:rPr sz="1400" spc="-10" dirty="0">
                <a:latin typeface="Arial MT"/>
                <a:cs typeface="Arial MT"/>
              </a:rPr>
              <a:t>debido </a:t>
            </a:r>
            <a:r>
              <a:rPr sz="1400" dirty="0">
                <a:latin typeface="Arial MT"/>
                <a:cs typeface="Arial MT"/>
              </a:rPr>
              <a:t>a </a:t>
            </a:r>
            <a:r>
              <a:rPr sz="1400" spc="-15" dirty="0">
                <a:latin typeface="Arial MT"/>
                <a:cs typeface="Arial MT"/>
              </a:rPr>
              <a:t>que 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algunos </a:t>
            </a:r>
            <a:r>
              <a:rPr sz="1400" spc="-10" dirty="0">
                <a:latin typeface="Arial MT"/>
                <a:cs typeface="Arial MT"/>
              </a:rPr>
              <a:t>radicados tuvieron los dos tipos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respuesta </a:t>
            </a:r>
            <a:r>
              <a:rPr sz="1400" dirty="0">
                <a:latin typeface="Arial MT"/>
                <a:cs typeface="Arial MT"/>
              </a:rPr>
              <a:t>y </a:t>
            </a:r>
            <a:r>
              <a:rPr sz="1400" spc="-5" dirty="0">
                <a:latin typeface="Arial MT"/>
                <a:cs typeface="Arial MT"/>
              </a:rPr>
              <a:t>adicionalmente </a:t>
            </a:r>
            <a:r>
              <a:rPr sz="1400" spc="-10" dirty="0">
                <a:latin typeface="Arial MT"/>
                <a:cs typeface="Arial MT"/>
              </a:rPr>
              <a:t>un </a:t>
            </a:r>
            <a:r>
              <a:rPr sz="1400" spc="-5" dirty="0">
                <a:latin typeface="Arial MT"/>
                <a:cs typeface="Arial MT"/>
              </a:rPr>
              <a:t>radicado puede tener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varias</a:t>
            </a:r>
            <a:endParaRPr sz="1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3"/>
              <a:ext cx="9143999" cy="1025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263" y="0"/>
              <a:ext cx="4745736" cy="6004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611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1815"/>
              <a:ext cx="9143999" cy="902207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74367" y="853821"/>
            <a:ext cx="5991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00AEEE"/>
                </a:solidFill>
              </a:rPr>
              <a:t>ESTADÍSTICAS</a:t>
            </a:r>
            <a:r>
              <a:rPr spc="110" dirty="0">
                <a:solidFill>
                  <a:srgbClr val="00AEEE"/>
                </a:solidFill>
              </a:rPr>
              <a:t> </a:t>
            </a:r>
            <a:r>
              <a:rPr dirty="0">
                <a:solidFill>
                  <a:srgbClr val="00AEEE"/>
                </a:solidFill>
              </a:rPr>
              <a:t>POR</a:t>
            </a:r>
            <a:r>
              <a:rPr spc="-50" dirty="0">
                <a:solidFill>
                  <a:srgbClr val="00AEEE"/>
                </a:solidFill>
              </a:rPr>
              <a:t> </a:t>
            </a:r>
            <a:r>
              <a:rPr dirty="0">
                <a:solidFill>
                  <a:srgbClr val="00AEEE"/>
                </a:solidFill>
              </a:rPr>
              <a:t>TIPO</a:t>
            </a:r>
            <a:r>
              <a:rPr spc="-80" dirty="0">
                <a:solidFill>
                  <a:srgbClr val="00AEEE"/>
                </a:solidFill>
              </a:rPr>
              <a:t> </a:t>
            </a:r>
            <a:r>
              <a:rPr spc="-5" dirty="0">
                <a:solidFill>
                  <a:srgbClr val="00AEEE"/>
                </a:solidFill>
              </a:rPr>
              <a:t>DE</a:t>
            </a:r>
            <a:r>
              <a:rPr spc="-15" dirty="0">
                <a:solidFill>
                  <a:srgbClr val="00AEEE"/>
                </a:solidFill>
              </a:rPr>
              <a:t> </a:t>
            </a:r>
            <a:r>
              <a:rPr spc="-5" dirty="0">
                <a:solidFill>
                  <a:srgbClr val="00AEEE"/>
                </a:solidFill>
              </a:rPr>
              <a:t>SOLICITUD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1000" y="5212198"/>
            <a:ext cx="821372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MT"/>
                <a:cs typeface="Arial MT"/>
              </a:rPr>
              <a:t>De</a:t>
            </a:r>
            <a:r>
              <a:rPr lang="es-MX" sz="1600" spc="-10" dirty="0">
                <a:latin typeface="Arial MT"/>
                <a:cs typeface="Arial MT"/>
              </a:rPr>
              <a:t>l</a:t>
            </a:r>
            <a:r>
              <a:rPr sz="1600" spc="-5" dirty="0">
                <a:latin typeface="Arial MT"/>
                <a:cs typeface="Arial MT"/>
              </a:rPr>
              <a:t> reporte de </a:t>
            </a:r>
            <a:r>
              <a:rPr sz="1600" spc="-20" dirty="0">
                <a:latin typeface="Arial MT"/>
                <a:cs typeface="Arial MT"/>
              </a:rPr>
              <a:t>Indicadores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Generales </a:t>
            </a:r>
            <a:r>
              <a:rPr sz="1600" dirty="0">
                <a:latin typeface="Arial MT"/>
                <a:cs typeface="Arial MT"/>
              </a:rPr>
              <a:t>la </a:t>
            </a:r>
            <a:r>
              <a:rPr sz="1600" spc="-10" dirty="0" err="1">
                <a:latin typeface="Arial MT"/>
                <a:cs typeface="Arial MT"/>
              </a:rPr>
              <a:t>estadística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por</a:t>
            </a:r>
            <a:r>
              <a:rPr sz="1600" spc="-5" dirty="0">
                <a:latin typeface="Arial MT"/>
                <a:cs typeface="Arial MT"/>
              </a:rPr>
              <a:t> tipo de </a:t>
            </a:r>
            <a:r>
              <a:rPr sz="1600" spc="-10" dirty="0">
                <a:latin typeface="Arial MT"/>
                <a:cs typeface="Arial MT"/>
              </a:rPr>
              <a:t>solicitud,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se </a:t>
            </a:r>
            <a:r>
              <a:rPr sz="1600" spc="-15" dirty="0">
                <a:latin typeface="Arial MT"/>
                <a:cs typeface="Arial MT"/>
              </a:rPr>
              <a:t>evidencia 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 </a:t>
            </a:r>
            <a:r>
              <a:rPr sz="1600" spc="-10" dirty="0">
                <a:latin typeface="Arial MT"/>
                <a:cs typeface="Arial MT"/>
              </a:rPr>
              <a:t>el </a:t>
            </a:r>
            <a:r>
              <a:rPr sz="1600" spc="-15" dirty="0">
                <a:latin typeface="Arial MT"/>
                <a:cs typeface="Arial MT"/>
              </a:rPr>
              <a:t>0%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los usuarios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la </a:t>
            </a:r>
            <a:r>
              <a:rPr sz="1600" spc="-5" dirty="0">
                <a:latin typeface="Arial MT"/>
                <a:cs typeface="Arial MT"/>
              </a:rPr>
              <a:t>Corporación </a:t>
            </a:r>
            <a:r>
              <a:rPr sz="1600" spc="-10" dirty="0">
                <a:latin typeface="Arial MT"/>
                <a:cs typeface="Arial MT"/>
              </a:rPr>
              <a:t>realizaron las PQRSD </a:t>
            </a:r>
            <a:r>
              <a:rPr sz="1600" spc="-5" dirty="0">
                <a:latin typeface="Arial MT"/>
                <a:cs typeface="Arial MT"/>
              </a:rPr>
              <a:t>a través </a:t>
            </a:r>
            <a:r>
              <a:rPr sz="1600" spc="-15" dirty="0">
                <a:latin typeface="Arial MT"/>
                <a:cs typeface="Arial MT"/>
              </a:rPr>
              <a:t>del </a:t>
            </a:r>
            <a:r>
              <a:rPr lang="es-MX" sz="1600" spc="-10" dirty="0">
                <a:latin typeface="Arial MT"/>
                <a:cs typeface="Arial MT"/>
              </a:rPr>
              <a:t>chat corporativo</a:t>
            </a:r>
            <a:r>
              <a:rPr sz="1600" spc="-5" dirty="0">
                <a:latin typeface="Arial MT"/>
                <a:cs typeface="Arial MT"/>
              </a:rPr>
              <a:t>,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el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2</a:t>
            </a:r>
            <a:r>
              <a:rPr sz="1600" spc="-5" dirty="0">
                <a:latin typeface="Arial MT"/>
                <a:cs typeface="Arial MT"/>
              </a:rPr>
              <a:t>%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realizó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solicitudes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través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Internet</a:t>
            </a:r>
            <a:r>
              <a:rPr lang="es-MX" sz="1600" spc="-5" dirty="0">
                <a:latin typeface="Arial MT"/>
                <a:cs typeface="Arial MT"/>
              </a:rPr>
              <a:t> y el 22% de manera personal.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19704" y="4718924"/>
            <a:ext cx="37045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latin typeface="Arial"/>
                <a:cs typeface="Arial"/>
              </a:rPr>
              <a:t>Fuente: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CDMB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-Sistema</a:t>
            </a:r>
            <a:r>
              <a:rPr sz="1100" i="1" spc="-5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Correspondencia</a:t>
            </a:r>
            <a:r>
              <a:rPr sz="1100" i="1" dirty="0">
                <a:latin typeface="Arial"/>
                <a:cs typeface="Arial"/>
              </a:rPr>
              <a:t> –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Indicadores </a:t>
            </a:r>
            <a:r>
              <a:rPr sz="1100" i="1" spc="-2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Generales</a:t>
            </a:r>
            <a:r>
              <a:rPr sz="1100" i="1" spc="-8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Oficina</a:t>
            </a:r>
            <a:r>
              <a:rPr sz="1100" i="1" spc="-8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Atención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al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Ciudadano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15363"/>
              </p:ext>
            </p:extLst>
          </p:nvPr>
        </p:nvGraphicFramePr>
        <p:xfrm>
          <a:off x="166814" y="1659635"/>
          <a:ext cx="4465320" cy="2881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164"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Estadística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solicitud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D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8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Cantida</a:t>
                      </a:r>
                      <a:r>
                        <a:rPr lang="es-MX"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D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CARTA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FAX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985"/>
                        </a:lnSpc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E-mail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lang="es-MX" sz="1800" dirty="0">
                          <a:latin typeface="Calibri"/>
                          <a:cs typeface="Calibri"/>
                        </a:rPr>
                        <a:t>088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INTERNET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985"/>
                        </a:lnSpc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106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PERSONAL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85"/>
                        </a:lnSpc>
                      </a:pPr>
                      <a:r>
                        <a:rPr lang="es-MX" sz="1800" spc="-5" dirty="0">
                          <a:latin typeface="Calibri"/>
                          <a:cs typeface="Calibri"/>
                        </a:rPr>
                        <a:t>1.144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08">
                <a:tc>
                  <a:txBody>
                    <a:bodyPr/>
                    <a:lstStyle/>
                    <a:p>
                      <a:pPr marL="8890">
                        <a:lnSpc>
                          <a:spcPts val="1985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TELEFONICO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985"/>
                        </a:lnSpc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740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CHAT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AB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pPr marL="4445" algn="ctr">
                        <a:lnSpc>
                          <a:spcPts val="1985"/>
                        </a:lnSpc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66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60"/>
                        </a:lnSpc>
                      </a:pPr>
                      <a:r>
                        <a:rPr lang="es-MX" sz="1800" b="1" spc="-5" dirty="0">
                          <a:latin typeface="Arial"/>
                          <a:cs typeface="Arial"/>
                        </a:rPr>
                        <a:t>5358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6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object 27"/>
          <p:cNvSpPr txBox="1"/>
          <p:nvPr/>
        </p:nvSpPr>
        <p:spPr>
          <a:xfrm>
            <a:off x="6664706" y="2489454"/>
            <a:ext cx="1905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Constantia"/>
                <a:cs typeface="Constantia"/>
              </a:rPr>
              <a:t>0%</a:t>
            </a:r>
            <a:endParaRPr sz="1000">
              <a:latin typeface="Constantia"/>
              <a:cs typeface="Constant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20358" y="2063876"/>
            <a:ext cx="1905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Constantia"/>
                <a:cs typeface="Constantia"/>
              </a:rPr>
              <a:t>0%</a:t>
            </a:r>
            <a:endParaRPr sz="1000">
              <a:latin typeface="Constantia"/>
              <a:cs typeface="Constantia"/>
            </a:endParaRPr>
          </a:p>
        </p:txBody>
      </p:sp>
      <p:graphicFrame>
        <p:nvGraphicFramePr>
          <p:cNvPr id="48" name="Gráfico 47">
            <a:extLst>
              <a:ext uri="{FF2B5EF4-FFF2-40B4-BE49-F238E27FC236}">
                <a16:creationId xmlns:a16="http://schemas.microsoft.com/office/drawing/2014/main" id="{434F3770-69C4-4802-81AD-D0BC44DE5B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213081"/>
              </p:ext>
            </p:extLst>
          </p:nvPr>
        </p:nvGraphicFramePr>
        <p:xfrm>
          <a:off x="4845625" y="1659635"/>
          <a:ext cx="4084883" cy="288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523"/>
              <a:ext cx="9143999" cy="1025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8263" y="0"/>
              <a:ext cx="4745736" cy="6004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0"/>
              <a:ext cx="9087611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51815"/>
              <a:ext cx="9143999" cy="902207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06651" y="662178"/>
            <a:ext cx="5405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00AEEE"/>
                </a:solidFill>
              </a:rPr>
              <a:t>ESTADÍSTICAS</a:t>
            </a:r>
            <a:r>
              <a:rPr spc="100" dirty="0">
                <a:solidFill>
                  <a:srgbClr val="00AEEE"/>
                </a:solidFill>
              </a:rPr>
              <a:t> </a:t>
            </a:r>
            <a:r>
              <a:rPr dirty="0">
                <a:solidFill>
                  <a:srgbClr val="00AEEE"/>
                </a:solidFill>
              </a:rPr>
              <a:t>POR</a:t>
            </a:r>
            <a:r>
              <a:rPr spc="-60" dirty="0">
                <a:solidFill>
                  <a:srgbClr val="00AEEE"/>
                </a:solidFill>
              </a:rPr>
              <a:t> </a:t>
            </a:r>
            <a:r>
              <a:rPr spc="-5" dirty="0">
                <a:solidFill>
                  <a:srgbClr val="00AEEE"/>
                </a:solidFill>
              </a:rPr>
              <a:t>SUBDIRECCIÓN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4967" y="1220850"/>
            <a:ext cx="78543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spc="-50" dirty="0">
                <a:latin typeface="Arial MT"/>
                <a:cs typeface="Arial MT"/>
              </a:rPr>
              <a:t>Teniendo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cuenta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los</a:t>
            </a:r>
            <a:r>
              <a:rPr sz="1600" spc="-10" dirty="0">
                <a:latin typeface="Arial MT"/>
                <a:cs typeface="Arial MT"/>
              </a:rPr>
              <a:t> cambios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que,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como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resultado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crisis</a:t>
            </a:r>
            <a:r>
              <a:rPr sz="1600" spc="-10" dirty="0">
                <a:latin typeface="Arial MT"/>
                <a:cs typeface="Arial MT"/>
              </a:rPr>
              <a:t> sanitaria,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10" dirty="0">
                <a:latin typeface="Arial MT"/>
                <a:cs typeface="Arial MT"/>
              </a:rPr>
              <a:t>se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realizaron para dar </a:t>
            </a:r>
            <a:r>
              <a:rPr sz="1600" spc="-5" dirty="0">
                <a:latin typeface="Arial MT"/>
                <a:cs typeface="Arial MT"/>
              </a:rPr>
              <a:t>respuesta a </a:t>
            </a:r>
            <a:r>
              <a:rPr sz="1600" spc="-15" dirty="0">
                <a:latin typeface="Arial MT"/>
                <a:cs typeface="Arial MT"/>
              </a:rPr>
              <a:t>las </a:t>
            </a:r>
            <a:r>
              <a:rPr sz="1600" spc="-5" dirty="0">
                <a:latin typeface="Arial MT"/>
                <a:cs typeface="Arial MT"/>
              </a:rPr>
              <a:t>PQRSD de </a:t>
            </a:r>
            <a:r>
              <a:rPr sz="1600" spc="-15" dirty="0">
                <a:latin typeface="Arial MT"/>
                <a:cs typeface="Arial MT"/>
              </a:rPr>
              <a:t>las </a:t>
            </a:r>
            <a:r>
              <a:rPr sz="1600" spc="-5" dirty="0">
                <a:latin typeface="Arial MT"/>
                <a:cs typeface="Arial MT"/>
              </a:rPr>
              <a:t>diferentes </a:t>
            </a:r>
            <a:r>
              <a:rPr sz="1600" spc="-15" dirty="0">
                <a:latin typeface="Arial MT"/>
                <a:cs typeface="Arial MT"/>
              </a:rPr>
              <a:t>partes </a:t>
            </a:r>
            <a:r>
              <a:rPr sz="1600" spc="-10" dirty="0">
                <a:latin typeface="Arial MT"/>
                <a:cs typeface="Arial MT"/>
              </a:rPr>
              <a:t>interesadas, </a:t>
            </a:r>
            <a:r>
              <a:rPr sz="1600" spc="-5" dirty="0">
                <a:latin typeface="Arial MT"/>
                <a:cs typeface="Arial MT"/>
              </a:rPr>
              <a:t>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continuación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5" dirty="0">
                <a:latin typeface="Arial MT"/>
                <a:cs typeface="Arial MT"/>
              </a:rPr>
              <a:t>se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relacionan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las</a:t>
            </a:r>
            <a:r>
              <a:rPr sz="1600" spc="-10" dirty="0">
                <a:latin typeface="Arial MT"/>
                <a:cs typeface="Arial MT"/>
              </a:rPr>
              <a:t> estadísticas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solicitudes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y/o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servicios</a:t>
            </a:r>
            <a:r>
              <a:rPr sz="1600" spc="-5" dirty="0">
                <a:latin typeface="Arial MT"/>
                <a:cs typeface="Arial MT"/>
              </a:rPr>
              <a:t> por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subdirección,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periodo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comprendido</a:t>
            </a:r>
            <a:r>
              <a:rPr sz="1600" spc="-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entre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el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b="1" spc="-5" dirty="0">
                <a:latin typeface="Arial"/>
                <a:cs typeface="Arial"/>
              </a:rPr>
              <a:t>01/</a:t>
            </a:r>
            <a:r>
              <a:rPr lang="es-MX" sz="1600" b="1" spc="-5" dirty="0">
                <a:latin typeface="Arial"/>
                <a:cs typeface="Arial"/>
              </a:rPr>
              <a:t>10</a:t>
            </a:r>
            <a:r>
              <a:rPr sz="1600" b="1" spc="-5" dirty="0">
                <a:latin typeface="Arial"/>
                <a:cs typeface="Arial"/>
              </a:rPr>
              <a:t>/2022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</a:t>
            </a:r>
            <a:r>
              <a:rPr lang="es-MX" sz="1600" b="1" spc="-5" dirty="0">
                <a:latin typeface="Arial"/>
                <a:cs typeface="Arial"/>
              </a:rPr>
              <a:t>1</a:t>
            </a:r>
            <a:r>
              <a:rPr sz="1600" b="1" spc="-5" dirty="0">
                <a:latin typeface="Arial"/>
                <a:cs typeface="Arial"/>
              </a:rPr>
              <a:t>/</a:t>
            </a:r>
            <a:r>
              <a:rPr lang="es-MX" sz="1600" b="1" spc="-5" dirty="0">
                <a:latin typeface="Arial"/>
                <a:cs typeface="Arial"/>
              </a:rPr>
              <a:t>10</a:t>
            </a:r>
            <a:r>
              <a:rPr sz="1600" b="1" spc="-5" dirty="0">
                <a:latin typeface="Arial"/>
                <a:cs typeface="Arial"/>
              </a:rPr>
              <a:t>/2022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B3382FBE-43A4-4960-BB9E-7504DA8628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81691"/>
              </p:ext>
            </p:extLst>
          </p:nvPr>
        </p:nvGraphicFramePr>
        <p:xfrm>
          <a:off x="1227911" y="2590800"/>
          <a:ext cx="6849289" cy="356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8" imgW="6448320" imgH="3352627" progId="Excel.Sheet.12">
                  <p:embed/>
                </p:oleObj>
              </mc:Choice>
              <mc:Fallback>
                <p:oleObj name="Worksheet" r:id="rId8" imgW="6448320" imgH="33526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7911" y="2590800"/>
                        <a:ext cx="6849289" cy="3561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3"/>
              <a:ext cx="9143999" cy="1025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263" y="0"/>
              <a:ext cx="4745736" cy="6004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611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1815"/>
              <a:ext cx="9143999" cy="9022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438615" y="6010401"/>
            <a:ext cx="6248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9075" marR="5080" indent="-274701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Arial"/>
                <a:cs typeface="Arial"/>
              </a:rPr>
              <a:t>Fuente:</a:t>
            </a:r>
            <a:r>
              <a:rPr sz="1200" i="1" spc="-6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CDMB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-Sistema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de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Correspondencia</a:t>
            </a:r>
            <a:r>
              <a:rPr sz="1200" i="1" spc="-9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–</a:t>
            </a:r>
            <a:r>
              <a:rPr sz="1200" i="1" spc="1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Indicadores</a:t>
            </a:r>
            <a:r>
              <a:rPr sz="1200" i="1" spc="-7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Generales</a:t>
            </a:r>
            <a:r>
              <a:rPr sz="1200" i="1" spc="-6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Oficina</a:t>
            </a:r>
            <a:r>
              <a:rPr sz="1200" i="1" spc="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de</a:t>
            </a:r>
            <a:r>
              <a:rPr sz="1200" i="1" spc="-8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Atención</a:t>
            </a:r>
            <a:r>
              <a:rPr sz="1200" i="1" spc="-5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al </a:t>
            </a:r>
            <a:r>
              <a:rPr sz="1200" i="1" spc="-31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Ciudadano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87" name="Gráfico 86">
            <a:extLst>
              <a:ext uri="{FF2B5EF4-FFF2-40B4-BE49-F238E27FC236}">
                <a16:creationId xmlns:a16="http://schemas.microsoft.com/office/drawing/2014/main" id="{2B541564-813A-491F-8C8D-836C80DE75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441024"/>
              </p:ext>
            </p:extLst>
          </p:nvPr>
        </p:nvGraphicFramePr>
        <p:xfrm>
          <a:off x="743631" y="847598"/>
          <a:ext cx="7638369" cy="501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805" y="1134872"/>
            <a:ext cx="4488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OPORTUNIDAD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RESPUESTA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59315"/>
              </p:ext>
            </p:extLst>
          </p:nvPr>
        </p:nvGraphicFramePr>
        <p:xfrm>
          <a:off x="1606930" y="2048129"/>
          <a:ext cx="5544184" cy="2176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3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Solicitudes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pendientes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DC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lang="es-MX"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686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D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2000" spc="-15" dirty="0">
                          <a:latin typeface="Arial MT"/>
                          <a:cs typeface="Arial MT"/>
                        </a:rPr>
                        <a:t>Solicitudes</a:t>
                      </a:r>
                      <a:r>
                        <a:rPr sz="20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latin typeface="Arial MT"/>
                          <a:cs typeface="Arial MT"/>
                        </a:rPr>
                        <a:t>vencidas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180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3E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lang="es-MX" sz="2000" spc="-15" dirty="0">
                          <a:latin typeface="Arial MT"/>
                          <a:cs typeface="Arial MT"/>
                        </a:rPr>
                        <a:t>679</a:t>
                      </a:r>
                      <a:endParaRPr sz="2000" dirty="0">
                        <a:latin typeface="Arial MT"/>
                        <a:cs typeface="Arial MT"/>
                      </a:endParaRPr>
                    </a:p>
                  </a:txBody>
                  <a:tcPr marL="0" marR="0" marT="180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147">
                <a:tc>
                  <a:txBody>
                    <a:bodyPr/>
                    <a:lstStyle/>
                    <a:p>
                      <a:pPr marL="91440" marR="58547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000" spc="-10" dirty="0">
                          <a:latin typeface="Arial MT"/>
                          <a:cs typeface="Arial MT"/>
                        </a:rPr>
                        <a:t>Tiempo</a:t>
                      </a:r>
                      <a:r>
                        <a:rPr sz="20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promedio</a:t>
                      </a:r>
                      <a:r>
                        <a:rPr sz="20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2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5" dirty="0">
                          <a:latin typeface="Arial MT"/>
                          <a:cs typeface="Arial MT"/>
                        </a:rPr>
                        <a:t>respuesta </a:t>
                      </a:r>
                      <a:r>
                        <a:rPr sz="2000" spc="-5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(días)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35"/>
                        </a:spcBef>
                      </a:pPr>
                      <a:r>
                        <a:rPr sz="2000" spc="-15" dirty="0">
                          <a:latin typeface="Arial MT"/>
                          <a:cs typeface="Arial MT"/>
                        </a:rPr>
                        <a:t>16</a:t>
                      </a:r>
                      <a:endParaRPr sz="2000" dirty="0">
                        <a:latin typeface="Arial MT"/>
                        <a:cs typeface="Arial MT"/>
                      </a:endParaRPr>
                    </a:p>
                  </a:txBody>
                  <a:tcPr marL="0" marR="0" marT="233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10895" y="4820792"/>
            <a:ext cx="78536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En </a:t>
            </a:r>
            <a:r>
              <a:rPr sz="1800" spc="-10" dirty="0" err="1">
                <a:latin typeface="Arial MT"/>
                <a:cs typeface="Arial MT"/>
              </a:rPr>
              <a:t>atención</a:t>
            </a:r>
            <a:r>
              <a:rPr sz="1800" spc="-10" dirty="0">
                <a:latin typeface="Arial MT"/>
                <a:cs typeface="Arial MT"/>
              </a:rPr>
              <a:t> la </a:t>
            </a:r>
            <a:r>
              <a:rPr sz="1800" spc="-5" dirty="0" err="1">
                <a:latin typeface="Arial MT"/>
                <a:cs typeface="Arial MT"/>
              </a:rPr>
              <a:t>Oportunid</a:t>
            </a:r>
            <a:r>
              <a:rPr lang="es-MX" sz="1800" spc="-5">
                <a:latin typeface="Arial MT"/>
                <a:cs typeface="Arial MT"/>
              </a:rPr>
              <a:t>ad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respuesta </a:t>
            </a:r>
            <a:r>
              <a:rPr sz="1800" spc="-15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las </a:t>
            </a:r>
            <a:r>
              <a:rPr sz="1800" spc="-10" dirty="0">
                <a:latin typeface="Arial MT"/>
                <a:cs typeface="Arial MT"/>
              </a:rPr>
              <a:t>solicitudes </a:t>
            </a:r>
            <a:r>
              <a:rPr sz="1800" spc="-5" dirty="0">
                <a:latin typeface="Arial MT"/>
                <a:cs typeface="Arial MT"/>
              </a:rPr>
              <a:t>que recibió </a:t>
            </a:r>
            <a:r>
              <a:rPr sz="1800" dirty="0">
                <a:latin typeface="Arial MT"/>
                <a:cs typeface="Arial MT"/>
              </a:rPr>
              <a:t>la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entidad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en </a:t>
            </a:r>
            <a:r>
              <a:rPr sz="1800" spc="-5" dirty="0" err="1">
                <a:latin typeface="Arial MT"/>
                <a:cs typeface="Arial MT"/>
              </a:rPr>
              <a:t>el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lang="es-MX" spc="-5" dirty="0">
                <a:latin typeface="Arial MT"/>
                <a:cs typeface="Arial MT"/>
              </a:rPr>
              <a:t>cuarto</a:t>
            </a:r>
            <a:r>
              <a:rPr sz="1800" spc="-5" dirty="0">
                <a:latin typeface="Arial MT"/>
                <a:cs typeface="Arial MT"/>
              </a:rPr>
              <a:t> trimestre se encuentra pendiente por </a:t>
            </a:r>
            <a:r>
              <a:rPr sz="1800" spc="-5" dirty="0" err="1">
                <a:latin typeface="Arial MT"/>
                <a:cs typeface="Arial MT"/>
              </a:rPr>
              <a:t>respuesta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lang="es-MX" spc="-20" dirty="0">
                <a:latin typeface="Arial MT"/>
                <a:cs typeface="Arial MT"/>
              </a:rPr>
              <a:t>686</a:t>
            </a:r>
            <a:r>
              <a:rPr sz="1800" spc="459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tiene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un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promedio</a:t>
            </a:r>
            <a:r>
              <a:rPr sz="1800" spc="-10" dirty="0">
                <a:latin typeface="Arial MT"/>
                <a:cs typeface="Arial MT"/>
              </a:rPr>
              <a:t> de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respuesta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16</a:t>
            </a:r>
            <a:r>
              <a:rPr sz="1800" spc="-15" dirty="0">
                <a:latin typeface="Arial MT"/>
                <a:cs typeface="Arial MT"/>
              </a:rPr>
              <a:t> días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cumplimiento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con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30" dirty="0">
                <a:latin typeface="Arial MT"/>
                <a:cs typeface="Arial MT"/>
              </a:rPr>
              <a:t>lo 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establecido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normatividad</a:t>
            </a:r>
            <a:r>
              <a:rPr sz="1600" spc="-5" dirty="0">
                <a:latin typeface="Arial MT"/>
                <a:cs typeface="Arial MT"/>
              </a:rPr>
              <a:t>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594</Words>
  <Application>Microsoft Office PowerPoint</Application>
  <PresentationFormat>Presentación en pantalla (4:3)</PresentationFormat>
  <Paragraphs>62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MT</vt:lpstr>
      <vt:lpstr>Calibri</vt:lpstr>
      <vt:lpstr>Constantia</vt:lpstr>
      <vt:lpstr>Segoe UI Symbol</vt:lpstr>
      <vt:lpstr>Office Theme</vt:lpstr>
      <vt:lpstr>Worksheet</vt:lpstr>
      <vt:lpstr>Presentación de PowerPoint</vt:lpstr>
      <vt:lpstr>Presentación de PowerPoint</vt:lpstr>
      <vt:lpstr>INDICADORES OFICINA DE ATENCIÓN AL CIUDADANO</vt:lpstr>
      <vt:lpstr>ESTADÍSTICAS POR TIPO DE SOLICITUD</vt:lpstr>
      <vt:lpstr>ESTADÍSTICAS POR SUBDIRECCIÓN</vt:lpstr>
      <vt:lpstr>Presentación de PowerPoint</vt:lpstr>
      <vt:lpstr>OPORTUNIDAD DE RESPUESTA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Paola Monsalve Monroy</dc:creator>
  <cp:lastModifiedBy>Monica Paola Monsalve Monroy</cp:lastModifiedBy>
  <cp:revision>12</cp:revision>
  <dcterms:created xsi:type="dcterms:W3CDTF">2023-02-22T17:06:20Z</dcterms:created>
  <dcterms:modified xsi:type="dcterms:W3CDTF">2023-02-28T16:52:32Z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2023-02-22T00:00:00Z</vt:filetime>
  </property>
</Properties>
</file>